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63"/>
  </p:notesMasterIdLst>
  <p:handoutMasterIdLst>
    <p:handoutMasterId r:id="rId64"/>
  </p:handoutMasterIdLst>
  <p:sldIdLst>
    <p:sldId id="280" r:id="rId2"/>
    <p:sldId id="289" r:id="rId3"/>
    <p:sldId id="290" r:id="rId4"/>
    <p:sldId id="311" r:id="rId5"/>
    <p:sldId id="310" r:id="rId6"/>
    <p:sldId id="291" r:id="rId7"/>
    <p:sldId id="312" r:id="rId8"/>
    <p:sldId id="309" r:id="rId9"/>
    <p:sldId id="314" r:id="rId10"/>
    <p:sldId id="295" r:id="rId11"/>
    <p:sldId id="299" r:id="rId12"/>
    <p:sldId id="316" r:id="rId13"/>
    <p:sldId id="319" r:id="rId14"/>
    <p:sldId id="307" r:id="rId15"/>
    <p:sldId id="332" r:id="rId16"/>
    <p:sldId id="322" r:id="rId17"/>
    <p:sldId id="318" r:id="rId18"/>
    <p:sldId id="305" r:id="rId19"/>
    <p:sldId id="304" r:id="rId20"/>
    <p:sldId id="297" r:id="rId21"/>
    <p:sldId id="333" r:id="rId22"/>
    <p:sldId id="300" r:id="rId23"/>
    <p:sldId id="317" r:id="rId24"/>
    <p:sldId id="330" r:id="rId25"/>
    <p:sldId id="303" r:id="rId26"/>
    <p:sldId id="298" r:id="rId27"/>
    <p:sldId id="325" r:id="rId28"/>
    <p:sldId id="302" r:id="rId29"/>
    <p:sldId id="328" r:id="rId30"/>
    <p:sldId id="334" r:id="rId31"/>
    <p:sldId id="301" r:id="rId32"/>
    <p:sldId id="327" r:id="rId33"/>
    <p:sldId id="296" r:id="rId34"/>
    <p:sldId id="353" r:id="rId35"/>
    <p:sldId id="294" r:id="rId36"/>
    <p:sldId id="337" r:id="rId37"/>
    <p:sldId id="335" r:id="rId38"/>
    <p:sldId id="336" r:id="rId39"/>
    <p:sldId id="348" r:id="rId40"/>
    <p:sldId id="347" r:id="rId41"/>
    <p:sldId id="350" r:id="rId42"/>
    <p:sldId id="349" r:id="rId43"/>
    <p:sldId id="351" r:id="rId44"/>
    <p:sldId id="352" r:id="rId45"/>
    <p:sldId id="320" r:id="rId46"/>
    <p:sldId id="341" r:id="rId47"/>
    <p:sldId id="324" r:id="rId48"/>
    <p:sldId id="343" r:id="rId49"/>
    <p:sldId id="323" r:id="rId50"/>
    <p:sldId id="321" r:id="rId51"/>
    <p:sldId id="340" r:id="rId52"/>
    <p:sldId id="338" r:id="rId53"/>
    <p:sldId id="331" r:id="rId54"/>
    <p:sldId id="342" r:id="rId55"/>
    <p:sldId id="329" r:id="rId56"/>
    <p:sldId id="339" r:id="rId57"/>
    <p:sldId id="344" r:id="rId58"/>
    <p:sldId id="346" r:id="rId59"/>
    <p:sldId id="345" r:id="rId60"/>
    <p:sldId id="326" r:id="rId61"/>
    <p:sldId id="308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56" autoAdjust="0"/>
    <p:restoredTop sz="92774" autoAdjust="0"/>
  </p:normalViewPr>
  <p:slideViewPr>
    <p:cSldViewPr snapToGrid="0">
      <p:cViewPr varScale="1">
        <p:scale>
          <a:sx n="73" d="100"/>
          <a:sy n="73" d="100"/>
        </p:scale>
        <p:origin x="59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EF25E6-AEFD-491B-B98A-D7F795E16FF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MY"/>
        </a:p>
      </dgm:t>
    </dgm:pt>
    <dgm:pt modelId="{2276A6F4-FCD1-49A9-976C-77E90CB07C2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Background</a:t>
          </a:r>
          <a:endParaRPr lang="en-MY"/>
        </a:p>
      </dgm:t>
    </dgm:pt>
    <dgm:pt modelId="{9A59A2D8-3534-41B9-B73B-D60D40F80D1F}" type="parTrans" cxnId="{7979D5CE-E88D-4C63-8CE7-D85A5AE63270}">
      <dgm:prSet/>
      <dgm:spPr/>
      <dgm:t>
        <a:bodyPr/>
        <a:lstStyle/>
        <a:p>
          <a:endParaRPr lang="en-MY"/>
        </a:p>
      </dgm:t>
    </dgm:pt>
    <dgm:pt modelId="{4078C264-B86C-402E-BEAD-6DC31264331D}" type="sibTrans" cxnId="{7979D5CE-E88D-4C63-8CE7-D85A5AE63270}">
      <dgm:prSet/>
      <dgm:spPr/>
      <dgm:t>
        <a:bodyPr/>
        <a:lstStyle/>
        <a:p>
          <a:endParaRPr lang="en-MY"/>
        </a:p>
      </dgm:t>
    </dgm:pt>
    <dgm:pt modelId="{35100AD9-15AA-45C0-8F26-8107D734423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 dirty="0"/>
            <a:t>Literature Review</a:t>
          </a:r>
          <a:endParaRPr lang="en-MY" dirty="0"/>
        </a:p>
      </dgm:t>
    </dgm:pt>
    <dgm:pt modelId="{D39460F1-5DE2-4384-A55D-3623CC2C22EE}" type="parTrans" cxnId="{95F7CB23-17AB-4C0B-BC8B-3F85029E2ADF}">
      <dgm:prSet/>
      <dgm:spPr/>
      <dgm:t>
        <a:bodyPr/>
        <a:lstStyle/>
        <a:p>
          <a:endParaRPr lang="en-MY"/>
        </a:p>
      </dgm:t>
    </dgm:pt>
    <dgm:pt modelId="{35D3616A-5816-4C79-885F-06A9A3843C1A}" type="sibTrans" cxnId="{95F7CB23-17AB-4C0B-BC8B-3F85029E2ADF}">
      <dgm:prSet/>
      <dgm:spPr/>
      <dgm:t>
        <a:bodyPr/>
        <a:lstStyle/>
        <a:p>
          <a:endParaRPr lang="en-MY"/>
        </a:p>
      </dgm:t>
    </dgm:pt>
    <dgm:pt modelId="{23D04868-5005-4F91-91F0-C379DEA8A86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 dirty="0"/>
            <a:t>Methodology</a:t>
          </a:r>
          <a:endParaRPr lang="en-MY" dirty="0"/>
        </a:p>
      </dgm:t>
    </dgm:pt>
    <dgm:pt modelId="{66DE8846-0CD9-4F5A-A3A0-B17423F39856}" type="parTrans" cxnId="{60544C30-75DF-4ACE-8A5D-57693B376AF4}">
      <dgm:prSet/>
      <dgm:spPr/>
      <dgm:t>
        <a:bodyPr/>
        <a:lstStyle/>
        <a:p>
          <a:endParaRPr lang="en-MY"/>
        </a:p>
      </dgm:t>
    </dgm:pt>
    <dgm:pt modelId="{A0CDF3E6-03DF-4185-B7AE-0AD22445B58C}" type="sibTrans" cxnId="{60544C30-75DF-4ACE-8A5D-57693B376AF4}">
      <dgm:prSet/>
      <dgm:spPr/>
      <dgm:t>
        <a:bodyPr/>
        <a:lstStyle/>
        <a:p>
          <a:endParaRPr lang="en-MY"/>
        </a:p>
      </dgm:t>
    </dgm:pt>
    <dgm:pt modelId="{A112841B-EEDE-450E-881B-00B596659DE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 dirty="0"/>
            <a:t>results</a:t>
          </a:r>
          <a:endParaRPr lang="en-MY" dirty="0"/>
        </a:p>
      </dgm:t>
    </dgm:pt>
    <dgm:pt modelId="{ED0ACA30-546C-46FE-BCF6-0C76C5F7C1E8}" type="parTrans" cxnId="{8CC47DDA-24CF-4FAB-881E-6AE718BE9765}">
      <dgm:prSet/>
      <dgm:spPr/>
      <dgm:t>
        <a:bodyPr/>
        <a:lstStyle/>
        <a:p>
          <a:endParaRPr lang="en-MY"/>
        </a:p>
      </dgm:t>
    </dgm:pt>
    <dgm:pt modelId="{446711E5-4C80-46DE-AB9D-5B3FDB6FFB02}" type="sibTrans" cxnId="{8CC47DDA-24CF-4FAB-881E-6AE718BE9765}">
      <dgm:prSet/>
      <dgm:spPr/>
      <dgm:t>
        <a:bodyPr/>
        <a:lstStyle/>
        <a:p>
          <a:endParaRPr lang="en-MY"/>
        </a:p>
      </dgm:t>
    </dgm:pt>
    <dgm:pt modelId="{6C482139-326A-4470-BBDE-704B1F85CFC2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Conclusion</a:t>
          </a:r>
          <a:endParaRPr lang="en-MY"/>
        </a:p>
      </dgm:t>
    </dgm:pt>
    <dgm:pt modelId="{6F86C480-0AE8-41D5-8CF8-EBB2219C6E2A}" type="parTrans" cxnId="{A981AC4A-77D5-41D5-B56A-D7E27BD27E43}">
      <dgm:prSet/>
      <dgm:spPr/>
      <dgm:t>
        <a:bodyPr/>
        <a:lstStyle/>
        <a:p>
          <a:endParaRPr lang="en-MY"/>
        </a:p>
      </dgm:t>
    </dgm:pt>
    <dgm:pt modelId="{6BC98497-4D51-401F-B373-7F7BF6739DD7}" type="sibTrans" cxnId="{A981AC4A-77D5-41D5-B56A-D7E27BD27E43}">
      <dgm:prSet/>
      <dgm:spPr/>
      <dgm:t>
        <a:bodyPr/>
        <a:lstStyle/>
        <a:p>
          <a:endParaRPr lang="en-MY"/>
        </a:p>
      </dgm:t>
    </dgm:pt>
    <dgm:pt modelId="{019EFEEF-A512-455B-A54F-E17C35CC831D}" type="pres">
      <dgm:prSet presAssocID="{9FEF25E6-AEFD-491B-B98A-D7F795E16FFF}" presName="root" presStyleCnt="0">
        <dgm:presLayoutVars>
          <dgm:dir/>
          <dgm:resizeHandles val="exact"/>
        </dgm:presLayoutVars>
      </dgm:prSet>
      <dgm:spPr/>
    </dgm:pt>
    <dgm:pt modelId="{920C96FD-BE9C-43F3-91C7-AB7447AB22CA}" type="pres">
      <dgm:prSet presAssocID="{2276A6F4-FCD1-49A9-976C-77E90CB07C21}" presName="compNode" presStyleCnt="0"/>
      <dgm:spPr/>
    </dgm:pt>
    <dgm:pt modelId="{93388C7F-D26B-44A8-9EE9-8C7B9BE05A8B}" type="pres">
      <dgm:prSet presAssocID="{2276A6F4-FCD1-49A9-976C-77E90CB07C21}" presName="iconBgRect" presStyleLbl="bgShp" presStyleIdx="0" presStyleCnt="5"/>
      <dgm:spPr/>
    </dgm:pt>
    <dgm:pt modelId="{C6A12291-EA03-46D5-A9EA-3D4223C6DA6B}" type="pres">
      <dgm:prSet presAssocID="{2276A6F4-FCD1-49A9-976C-77E90CB07C2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E2461D54-5FE2-465C-90D6-5510CE2B2D64}" type="pres">
      <dgm:prSet presAssocID="{2276A6F4-FCD1-49A9-976C-77E90CB07C21}" presName="spaceRect" presStyleCnt="0"/>
      <dgm:spPr/>
    </dgm:pt>
    <dgm:pt modelId="{F9A103ED-0549-4AA7-9D0D-62479F92DC0E}" type="pres">
      <dgm:prSet presAssocID="{2276A6F4-FCD1-49A9-976C-77E90CB07C21}" presName="textRect" presStyleLbl="revTx" presStyleIdx="0" presStyleCnt="5">
        <dgm:presLayoutVars>
          <dgm:chMax val="1"/>
          <dgm:chPref val="1"/>
        </dgm:presLayoutVars>
      </dgm:prSet>
      <dgm:spPr/>
    </dgm:pt>
    <dgm:pt modelId="{3CD99A99-7ED2-42A5-BFD2-F6CCE899A264}" type="pres">
      <dgm:prSet presAssocID="{4078C264-B86C-402E-BEAD-6DC31264331D}" presName="sibTrans" presStyleCnt="0"/>
      <dgm:spPr/>
    </dgm:pt>
    <dgm:pt modelId="{786539F7-96A8-4574-8B1F-5A15FC1C78D1}" type="pres">
      <dgm:prSet presAssocID="{35100AD9-15AA-45C0-8F26-8107D734423E}" presName="compNode" presStyleCnt="0"/>
      <dgm:spPr/>
    </dgm:pt>
    <dgm:pt modelId="{004EEEDA-C183-44F8-8FAC-2EEDD66918B5}" type="pres">
      <dgm:prSet presAssocID="{35100AD9-15AA-45C0-8F26-8107D734423E}" presName="iconBgRect" presStyleLbl="bgShp" presStyleIdx="1" presStyleCnt="5"/>
      <dgm:spPr/>
    </dgm:pt>
    <dgm:pt modelId="{3E728F02-6628-4628-89FF-2355A3A72998}" type="pres">
      <dgm:prSet presAssocID="{35100AD9-15AA-45C0-8F26-8107D73442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7F2F5A29-586A-4AF5-9FEC-54E1DFC789AD}" type="pres">
      <dgm:prSet presAssocID="{35100AD9-15AA-45C0-8F26-8107D734423E}" presName="spaceRect" presStyleCnt="0"/>
      <dgm:spPr/>
    </dgm:pt>
    <dgm:pt modelId="{C0050546-7A3B-4153-8745-9F0327221AFF}" type="pres">
      <dgm:prSet presAssocID="{35100AD9-15AA-45C0-8F26-8107D734423E}" presName="textRect" presStyleLbl="revTx" presStyleIdx="1" presStyleCnt="5">
        <dgm:presLayoutVars>
          <dgm:chMax val="1"/>
          <dgm:chPref val="1"/>
        </dgm:presLayoutVars>
      </dgm:prSet>
      <dgm:spPr/>
    </dgm:pt>
    <dgm:pt modelId="{DC2E3B33-6E70-4D5A-A081-1DE5E75D3E4F}" type="pres">
      <dgm:prSet presAssocID="{35D3616A-5816-4C79-885F-06A9A3843C1A}" presName="sibTrans" presStyleCnt="0"/>
      <dgm:spPr/>
    </dgm:pt>
    <dgm:pt modelId="{6F86556C-8353-4B6F-9D98-3BCA155047FD}" type="pres">
      <dgm:prSet presAssocID="{23D04868-5005-4F91-91F0-C379DEA8A861}" presName="compNode" presStyleCnt="0"/>
      <dgm:spPr/>
    </dgm:pt>
    <dgm:pt modelId="{8B7D8061-2005-4CDD-B27A-AA2C1E8552E8}" type="pres">
      <dgm:prSet presAssocID="{23D04868-5005-4F91-91F0-C379DEA8A861}" presName="iconBgRect" presStyleLbl="bgShp" presStyleIdx="2" presStyleCnt="5"/>
      <dgm:spPr/>
    </dgm:pt>
    <dgm:pt modelId="{63C8381C-1628-46DE-A02A-4DEBBBF0E4EB}" type="pres">
      <dgm:prSet presAssocID="{23D04868-5005-4F91-91F0-C379DEA8A8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1BACBACA-4078-4682-81F0-4736E9DA3094}" type="pres">
      <dgm:prSet presAssocID="{23D04868-5005-4F91-91F0-C379DEA8A861}" presName="spaceRect" presStyleCnt="0"/>
      <dgm:spPr/>
    </dgm:pt>
    <dgm:pt modelId="{3AD31C81-C737-47B0-95E4-B42D85F2E2BB}" type="pres">
      <dgm:prSet presAssocID="{23D04868-5005-4F91-91F0-C379DEA8A861}" presName="textRect" presStyleLbl="revTx" presStyleIdx="2" presStyleCnt="5">
        <dgm:presLayoutVars>
          <dgm:chMax val="1"/>
          <dgm:chPref val="1"/>
        </dgm:presLayoutVars>
      </dgm:prSet>
      <dgm:spPr/>
    </dgm:pt>
    <dgm:pt modelId="{03BC3EC6-46BB-4E98-AF26-308B978D46AC}" type="pres">
      <dgm:prSet presAssocID="{A0CDF3E6-03DF-4185-B7AE-0AD22445B58C}" presName="sibTrans" presStyleCnt="0"/>
      <dgm:spPr/>
    </dgm:pt>
    <dgm:pt modelId="{DDD113C2-C38F-4C89-90EA-AA8B90E26587}" type="pres">
      <dgm:prSet presAssocID="{A112841B-EEDE-450E-881B-00B596659DEC}" presName="compNode" presStyleCnt="0"/>
      <dgm:spPr/>
    </dgm:pt>
    <dgm:pt modelId="{44C2E877-F1D6-4ABF-801C-D0512D7A9BE7}" type="pres">
      <dgm:prSet presAssocID="{A112841B-EEDE-450E-881B-00B596659DEC}" presName="iconBgRect" presStyleLbl="bgShp" presStyleIdx="3" presStyleCnt="5"/>
      <dgm:spPr/>
    </dgm:pt>
    <dgm:pt modelId="{EE46888E-F28E-4EBC-AABA-B9B0FFEB73BD}" type="pres">
      <dgm:prSet presAssocID="{A112841B-EEDE-450E-881B-00B596659DE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3C55B5B7-8095-4DE1-91C1-5BB1E2BBCC23}" type="pres">
      <dgm:prSet presAssocID="{A112841B-EEDE-450E-881B-00B596659DEC}" presName="spaceRect" presStyleCnt="0"/>
      <dgm:spPr/>
    </dgm:pt>
    <dgm:pt modelId="{D116D5CD-BF94-4F62-BBCF-2A9319508900}" type="pres">
      <dgm:prSet presAssocID="{A112841B-EEDE-450E-881B-00B596659DEC}" presName="textRect" presStyleLbl="revTx" presStyleIdx="3" presStyleCnt="5">
        <dgm:presLayoutVars>
          <dgm:chMax val="1"/>
          <dgm:chPref val="1"/>
        </dgm:presLayoutVars>
      </dgm:prSet>
      <dgm:spPr/>
    </dgm:pt>
    <dgm:pt modelId="{F260A634-CC4D-4988-97FF-AD0E77BFFAB4}" type="pres">
      <dgm:prSet presAssocID="{446711E5-4C80-46DE-AB9D-5B3FDB6FFB02}" presName="sibTrans" presStyleCnt="0"/>
      <dgm:spPr/>
    </dgm:pt>
    <dgm:pt modelId="{D8A62D61-F24F-4E82-8533-E872C56164BA}" type="pres">
      <dgm:prSet presAssocID="{6C482139-326A-4470-BBDE-704B1F85CFC2}" presName="compNode" presStyleCnt="0"/>
      <dgm:spPr/>
    </dgm:pt>
    <dgm:pt modelId="{A7CF8A13-F547-4C67-B4C5-D2EC67BCE743}" type="pres">
      <dgm:prSet presAssocID="{6C482139-326A-4470-BBDE-704B1F85CFC2}" presName="iconBgRect" presStyleLbl="bgShp" presStyleIdx="4" presStyleCnt="5"/>
      <dgm:spPr/>
    </dgm:pt>
    <dgm:pt modelId="{FE5BDC56-6D6F-44DC-B163-651534EB0584}" type="pres">
      <dgm:prSet presAssocID="{6C482139-326A-4470-BBDE-704B1F85CFC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B87A6C97-D7F5-45D0-89A8-DE0123736CB8}" type="pres">
      <dgm:prSet presAssocID="{6C482139-326A-4470-BBDE-704B1F85CFC2}" presName="spaceRect" presStyleCnt="0"/>
      <dgm:spPr/>
    </dgm:pt>
    <dgm:pt modelId="{5DA7EE98-144A-4472-A80C-8F4CCDAC3DC3}" type="pres">
      <dgm:prSet presAssocID="{6C482139-326A-4470-BBDE-704B1F85CFC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F7CB23-17AB-4C0B-BC8B-3F85029E2ADF}" srcId="{9FEF25E6-AEFD-491B-B98A-D7F795E16FFF}" destId="{35100AD9-15AA-45C0-8F26-8107D734423E}" srcOrd="1" destOrd="0" parTransId="{D39460F1-5DE2-4384-A55D-3623CC2C22EE}" sibTransId="{35D3616A-5816-4C79-885F-06A9A3843C1A}"/>
    <dgm:cxn modelId="{60544C30-75DF-4ACE-8A5D-57693B376AF4}" srcId="{9FEF25E6-AEFD-491B-B98A-D7F795E16FFF}" destId="{23D04868-5005-4F91-91F0-C379DEA8A861}" srcOrd="2" destOrd="0" parTransId="{66DE8846-0CD9-4F5A-A3A0-B17423F39856}" sibTransId="{A0CDF3E6-03DF-4185-B7AE-0AD22445B58C}"/>
    <dgm:cxn modelId="{00B0074A-83D5-4863-8123-DCBB391E842B}" type="presOf" srcId="{9FEF25E6-AEFD-491B-B98A-D7F795E16FFF}" destId="{019EFEEF-A512-455B-A54F-E17C35CC831D}" srcOrd="0" destOrd="0" presId="urn:microsoft.com/office/officeart/2018/5/layout/IconCircleLabelList"/>
    <dgm:cxn modelId="{A981AC4A-77D5-41D5-B56A-D7E27BD27E43}" srcId="{9FEF25E6-AEFD-491B-B98A-D7F795E16FFF}" destId="{6C482139-326A-4470-BBDE-704B1F85CFC2}" srcOrd="4" destOrd="0" parTransId="{6F86C480-0AE8-41D5-8CF8-EBB2219C6E2A}" sibTransId="{6BC98497-4D51-401F-B373-7F7BF6739DD7}"/>
    <dgm:cxn modelId="{DA99B195-E572-475E-82B9-B17085EC634F}" type="presOf" srcId="{23D04868-5005-4F91-91F0-C379DEA8A861}" destId="{3AD31C81-C737-47B0-95E4-B42D85F2E2BB}" srcOrd="0" destOrd="0" presId="urn:microsoft.com/office/officeart/2018/5/layout/IconCircleLabelList"/>
    <dgm:cxn modelId="{7979D5CE-E88D-4C63-8CE7-D85A5AE63270}" srcId="{9FEF25E6-AEFD-491B-B98A-D7F795E16FFF}" destId="{2276A6F4-FCD1-49A9-976C-77E90CB07C21}" srcOrd="0" destOrd="0" parTransId="{9A59A2D8-3534-41B9-B73B-D60D40F80D1F}" sibTransId="{4078C264-B86C-402E-BEAD-6DC31264331D}"/>
    <dgm:cxn modelId="{D7EBFCD1-FF45-4348-947D-5BBC6321D126}" type="presOf" srcId="{2276A6F4-FCD1-49A9-976C-77E90CB07C21}" destId="{F9A103ED-0549-4AA7-9D0D-62479F92DC0E}" srcOrd="0" destOrd="0" presId="urn:microsoft.com/office/officeart/2018/5/layout/IconCircleLabelList"/>
    <dgm:cxn modelId="{7427BDD2-2F1A-4075-BE93-4F8C0293A7C0}" type="presOf" srcId="{A112841B-EEDE-450E-881B-00B596659DEC}" destId="{D116D5CD-BF94-4F62-BBCF-2A9319508900}" srcOrd="0" destOrd="0" presId="urn:microsoft.com/office/officeart/2018/5/layout/IconCircleLabelList"/>
    <dgm:cxn modelId="{8CC47DDA-24CF-4FAB-881E-6AE718BE9765}" srcId="{9FEF25E6-AEFD-491B-B98A-D7F795E16FFF}" destId="{A112841B-EEDE-450E-881B-00B596659DEC}" srcOrd="3" destOrd="0" parTransId="{ED0ACA30-546C-46FE-BCF6-0C76C5F7C1E8}" sibTransId="{446711E5-4C80-46DE-AB9D-5B3FDB6FFB02}"/>
    <dgm:cxn modelId="{ADC42AF4-1404-441C-B3A2-474E068020FA}" type="presOf" srcId="{6C482139-326A-4470-BBDE-704B1F85CFC2}" destId="{5DA7EE98-144A-4472-A80C-8F4CCDAC3DC3}" srcOrd="0" destOrd="0" presId="urn:microsoft.com/office/officeart/2018/5/layout/IconCircleLabelList"/>
    <dgm:cxn modelId="{C5C47EF4-1FD7-4A85-BACF-6108C41EA342}" type="presOf" srcId="{35100AD9-15AA-45C0-8F26-8107D734423E}" destId="{C0050546-7A3B-4153-8745-9F0327221AFF}" srcOrd="0" destOrd="0" presId="urn:microsoft.com/office/officeart/2018/5/layout/IconCircleLabelList"/>
    <dgm:cxn modelId="{39D8003F-4A3D-49CB-B2FD-32E158C4C13A}" type="presParOf" srcId="{019EFEEF-A512-455B-A54F-E17C35CC831D}" destId="{920C96FD-BE9C-43F3-91C7-AB7447AB22CA}" srcOrd="0" destOrd="0" presId="urn:microsoft.com/office/officeart/2018/5/layout/IconCircleLabelList"/>
    <dgm:cxn modelId="{DEB13A5C-D0C4-4023-A1B3-A3A3F64B76EA}" type="presParOf" srcId="{920C96FD-BE9C-43F3-91C7-AB7447AB22CA}" destId="{93388C7F-D26B-44A8-9EE9-8C7B9BE05A8B}" srcOrd="0" destOrd="0" presId="urn:microsoft.com/office/officeart/2018/5/layout/IconCircleLabelList"/>
    <dgm:cxn modelId="{451B2AE7-A39F-4A91-B47D-D32A148E66E7}" type="presParOf" srcId="{920C96FD-BE9C-43F3-91C7-AB7447AB22CA}" destId="{C6A12291-EA03-46D5-A9EA-3D4223C6DA6B}" srcOrd="1" destOrd="0" presId="urn:microsoft.com/office/officeart/2018/5/layout/IconCircleLabelList"/>
    <dgm:cxn modelId="{E2943B27-40EF-4B84-91B0-B069466D1779}" type="presParOf" srcId="{920C96FD-BE9C-43F3-91C7-AB7447AB22CA}" destId="{E2461D54-5FE2-465C-90D6-5510CE2B2D64}" srcOrd="2" destOrd="0" presId="urn:microsoft.com/office/officeart/2018/5/layout/IconCircleLabelList"/>
    <dgm:cxn modelId="{9B0C341C-AB6E-4D51-BA93-5712EB7232E2}" type="presParOf" srcId="{920C96FD-BE9C-43F3-91C7-AB7447AB22CA}" destId="{F9A103ED-0549-4AA7-9D0D-62479F92DC0E}" srcOrd="3" destOrd="0" presId="urn:microsoft.com/office/officeart/2018/5/layout/IconCircleLabelList"/>
    <dgm:cxn modelId="{F570794A-F512-481B-9713-6F2206AC54E5}" type="presParOf" srcId="{019EFEEF-A512-455B-A54F-E17C35CC831D}" destId="{3CD99A99-7ED2-42A5-BFD2-F6CCE899A264}" srcOrd="1" destOrd="0" presId="urn:microsoft.com/office/officeart/2018/5/layout/IconCircleLabelList"/>
    <dgm:cxn modelId="{47AF1FBA-4638-4405-87FF-9A4210A7B7A3}" type="presParOf" srcId="{019EFEEF-A512-455B-A54F-E17C35CC831D}" destId="{786539F7-96A8-4574-8B1F-5A15FC1C78D1}" srcOrd="2" destOrd="0" presId="urn:microsoft.com/office/officeart/2018/5/layout/IconCircleLabelList"/>
    <dgm:cxn modelId="{E1D13A48-C93A-44B0-A3FD-0BD9B61E476A}" type="presParOf" srcId="{786539F7-96A8-4574-8B1F-5A15FC1C78D1}" destId="{004EEEDA-C183-44F8-8FAC-2EEDD66918B5}" srcOrd="0" destOrd="0" presId="urn:microsoft.com/office/officeart/2018/5/layout/IconCircleLabelList"/>
    <dgm:cxn modelId="{225B41F5-B325-477C-95C5-7502A35D7BEE}" type="presParOf" srcId="{786539F7-96A8-4574-8B1F-5A15FC1C78D1}" destId="{3E728F02-6628-4628-89FF-2355A3A72998}" srcOrd="1" destOrd="0" presId="urn:microsoft.com/office/officeart/2018/5/layout/IconCircleLabelList"/>
    <dgm:cxn modelId="{AD2177EE-0680-489B-A279-90E666B0CA34}" type="presParOf" srcId="{786539F7-96A8-4574-8B1F-5A15FC1C78D1}" destId="{7F2F5A29-586A-4AF5-9FEC-54E1DFC789AD}" srcOrd="2" destOrd="0" presId="urn:microsoft.com/office/officeart/2018/5/layout/IconCircleLabelList"/>
    <dgm:cxn modelId="{5232BA07-B6FD-47B9-807B-A61C6AADA5EB}" type="presParOf" srcId="{786539F7-96A8-4574-8B1F-5A15FC1C78D1}" destId="{C0050546-7A3B-4153-8745-9F0327221AFF}" srcOrd="3" destOrd="0" presId="urn:microsoft.com/office/officeart/2018/5/layout/IconCircleLabelList"/>
    <dgm:cxn modelId="{8AE2C6C9-FE7F-4585-B5D0-86F4A1AB94DB}" type="presParOf" srcId="{019EFEEF-A512-455B-A54F-E17C35CC831D}" destId="{DC2E3B33-6E70-4D5A-A081-1DE5E75D3E4F}" srcOrd="3" destOrd="0" presId="urn:microsoft.com/office/officeart/2018/5/layout/IconCircleLabelList"/>
    <dgm:cxn modelId="{7E38DFE9-7DAD-43F7-BE94-EB76C729A93E}" type="presParOf" srcId="{019EFEEF-A512-455B-A54F-E17C35CC831D}" destId="{6F86556C-8353-4B6F-9D98-3BCA155047FD}" srcOrd="4" destOrd="0" presId="urn:microsoft.com/office/officeart/2018/5/layout/IconCircleLabelList"/>
    <dgm:cxn modelId="{644B6441-D272-45F8-87C1-74154E32E3CD}" type="presParOf" srcId="{6F86556C-8353-4B6F-9D98-3BCA155047FD}" destId="{8B7D8061-2005-4CDD-B27A-AA2C1E8552E8}" srcOrd="0" destOrd="0" presId="urn:microsoft.com/office/officeart/2018/5/layout/IconCircleLabelList"/>
    <dgm:cxn modelId="{CDCB938B-E6D4-4D1B-A530-16F01A4D7F04}" type="presParOf" srcId="{6F86556C-8353-4B6F-9D98-3BCA155047FD}" destId="{63C8381C-1628-46DE-A02A-4DEBBBF0E4EB}" srcOrd="1" destOrd="0" presId="urn:microsoft.com/office/officeart/2018/5/layout/IconCircleLabelList"/>
    <dgm:cxn modelId="{0417A000-4EDC-43EB-9906-352362D37512}" type="presParOf" srcId="{6F86556C-8353-4B6F-9D98-3BCA155047FD}" destId="{1BACBACA-4078-4682-81F0-4736E9DA3094}" srcOrd="2" destOrd="0" presId="urn:microsoft.com/office/officeart/2018/5/layout/IconCircleLabelList"/>
    <dgm:cxn modelId="{FDD58943-059E-4641-9B80-3857AF99910C}" type="presParOf" srcId="{6F86556C-8353-4B6F-9D98-3BCA155047FD}" destId="{3AD31C81-C737-47B0-95E4-B42D85F2E2BB}" srcOrd="3" destOrd="0" presId="urn:microsoft.com/office/officeart/2018/5/layout/IconCircleLabelList"/>
    <dgm:cxn modelId="{0CDDB990-68BD-4ACD-AC4E-460A09524176}" type="presParOf" srcId="{019EFEEF-A512-455B-A54F-E17C35CC831D}" destId="{03BC3EC6-46BB-4E98-AF26-308B978D46AC}" srcOrd="5" destOrd="0" presId="urn:microsoft.com/office/officeart/2018/5/layout/IconCircleLabelList"/>
    <dgm:cxn modelId="{0C04A7C2-642A-4005-8213-8DE7FAEFF670}" type="presParOf" srcId="{019EFEEF-A512-455B-A54F-E17C35CC831D}" destId="{DDD113C2-C38F-4C89-90EA-AA8B90E26587}" srcOrd="6" destOrd="0" presId="urn:microsoft.com/office/officeart/2018/5/layout/IconCircleLabelList"/>
    <dgm:cxn modelId="{616F177C-2AC4-4F48-9F84-F0268D1C8FFE}" type="presParOf" srcId="{DDD113C2-C38F-4C89-90EA-AA8B90E26587}" destId="{44C2E877-F1D6-4ABF-801C-D0512D7A9BE7}" srcOrd="0" destOrd="0" presId="urn:microsoft.com/office/officeart/2018/5/layout/IconCircleLabelList"/>
    <dgm:cxn modelId="{EA6D94D8-C2A8-4B50-A5C7-F7F80377B147}" type="presParOf" srcId="{DDD113C2-C38F-4C89-90EA-AA8B90E26587}" destId="{EE46888E-F28E-4EBC-AABA-B9B0FFEB73BD}" srcOrd="1" destOrd="0" presId="urn:microsoft.com/office/officeart/2018/5/layout/IconCircleLabelList"/>
    <dgm:cxn modelId="{783EFFB3-3BE8-47A5-A65C-04F09711F845}" type="presParOf" srcId="{DDD113C2-C38F-4C89-90EA-AA8B90E26587}" destId="{3C55B5B7-8095-4DE1-91C1-5BB1E2BBCC23}" srcOrd="2" destOrd="0" presId="urn:microsoft.com/office/officeart/2018/5/layout/IconCircleLabelList"/>
    <dgm:cxn modelId="{F603F61C-70A9-4FF1-8841-4FEDEB9CFD8D}" type="presParOf" srcId="{DDD113C2-C38F-4C89-90EA-AA8B90E26587}" destId="{D116D5CD-BF94-4F62-BBCF-2A9319508900}" srcOrd="3" destOrd="0" presId="urn:microsoft.com/office/officeart/2018/5/layout/IconCircleLabelList"/>
    <dgm:cxn modelId="{7C70CFD0-7E89-44BE-A00E-65A6CA379C0D}" type="presParOf" srcId="{019EFEEF-A512-455B-A54F-E17C35CC831D}" destId="{F260A634-CC4D-4988-97FF-AD0E77BFFAB4}" srcOrd="7" destOrd="0" presId="urn:microsoft.com/office/officeart/2018/5/layout/IconCircleLabelList"/>
    <dgm:cxn modelId="{4BD1D5C2-E6F2-439E-9D4A-92B675C9F1BE}" type="presParOf" srcId="{019EFEEF-A512-455B-A54F-E17C35CC831D}" destId="{D8A62D61-F24F-4E82-8533-E872C56164BA}" srcOrd="8" destOrd="0" presId="urn:microsoft.com/office/officeart/2018/5/layout/IconCircleLabelList"/>
    <dgm:cxn modelId="{CE96879E-A9E5-46D8-890E-84431C525431}" type="presParOf" srcId="{D8A62D61-F24F-4E82-8533-E872C56164BA}" destId="{A7CF8A13-F547-4C67-B4C5-D2EC67BCE743}" srcOrd="0" destOrd="0" presId="urn:microsoft.com/office/officeart/2018/5/layout/IconCircleLabelList"/>
    <dgm:cxn modelId="{274DCF0A-FB4C-46A2-BB95-FE748DB17AC9}" type="presParOf" srcId="{D8A62D61-F24F-4E82-8533-E872C56164BA}" destId="{FE5BDC56-6D6F-44DC-B163-651534EB0584}" srcOrd="1" destOrd="0" presId="urn:microsoft.com/office/officeart/2018/5/layout/IconCircleLabelList"/>
    <dgm:cxn modelId="{C3259359-05FB-4130-A648-F755AE56D133}" type="presParOf" srcId="{D8A62D61-F24F-4E82-8533-E872C56164BA}" destId="{B87A6C97-D7F5-45D0-89A8-DE0123736CB8}" srcOrd="2" destOrd="0" presId="urn:microsoft.com/office/officeart/2018/5/layout/IconCircleLabelList"/>
    <dgm:cxn modelId="{04A890F9-5E42-487D-BDEF-39FEEFA14A43}" type="presParOf" srcId="{D8A62D61-F24F-4E82-8533-E872C56164BA}" destId="{5DA7EE98-144A-4472-A80C-8F4CCDAC3D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6CDD54-62E4-4850-B64F-2A9D9A96BB63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2AA923-04B6-454B-A98D-807DFA42CD74}">
      <dgm:prSet phldrT="[Text]" custT="1"/>
      <dgm:spPr/>
      <dgm:t>
        <a:bodyPr/>
        <a:lstStyle/>
        <a:p>
          <a:r>
            <a:rPr lang="en-SG" sz="1900" dirty="0"/>
            <a:t>Reduce distracted driving!</a:t>
          </a:r>
          <a:endParaRPr lang="en-MY" sz="1900" dirty="0"/>
        </a:p>
      </dgm:t>
    </dgm:pt>
    <dgm:pt modelId="{DE5A38BE-BD0A-42D6-A631-967BB4E750A6}" type="parTrans" cxnId="{2C7C3A16-7E03-41F2-9B07-2BF95BFC8586}">
      <dgm:prSet/>
      <dgm:spPr/>
      <dgm:t>
        <a:bodyPr/>
        <a:lstStyle/>
        <a:p>
          <a:endParaRPr lang="en-MY"/>
        </a:p>
      </dgm:t>
    </dgm:pt>
    <dgm:pt modelId="{5A373074-1E00-4423-A80D-FEC320763AD6}" type="sibTrans" cxnId="{2C7C3A16-7E03-41F2-9B07-2BF95BFC8586}">
      <dgm:prSet/>
      <dgm:spPr/>
      <dgm:t>
        <a:bodyPr/>
        <a:lstStyle/>
        <a:p>
          <a:endParaRPr lang="en-MY"/>
        </a:p>
      </dgm:t>
    </dgm:pt>
    <dgm:pt modelId="{E1470889-F364-45D8-93C6-06C9E7D71580}">
      <dgm:prSet phldrT="[Text]" custT="1"/>
      <dgm:spPr/>
      <dgm:t>
        <a:bodyPr/>
        <a:lstStyle/>
        <a:p>
          <a:r>
            <a:rPr lang="en-SG" sz="1900" b="1" dirty="0"/>
            <a:t>Solution:</a:t>
          </a:r>
          <a:br>
            <a:rPr lang="en-SG" sz="1900" dirty="0"/>
          </a:br>
          <a:r>
            <a:rPr lang="en-SG" sz="1900" dirty="0"/>
            <a:t>Cabin Monitoring</a:t>
          </a:r>
          <a:endParaRPr lang="en-MY" sz="1900" dirty="0"/>
        </a:p>
      </dgm:t>
    </dgm:pt>
    <dgm:pt modelId="{5BD42654-2DF4-4B53-B011-71A7981A90B6}" type="parTrans" cxnId="{B13AE357-79E5-4FD1-9651-00E3EBFF3E3E}">
      <dgm:prSet/>
      <dgm:spPr/>
      <dgm:t>
        <a:bodyPr/>
        <a:lstStyle/>
        <a:p>
          <a:endParaRPr lang="en-MY"/>
        </a:p>
      </dgm:t>
    </dgm:pt>
    <dgm:pt modelId="{E4E75DC2-48D8-48F2-8304-B4109826485C}" type="sibTrans" cxnId="{B13AE357-79E5-4FD1-9651-00E3EBFF3E3E}">
      <dgm:prSet/>
      <dgm:spPr/>
      <dgm:t>
        <a:bodyPr/>
        <a:lstStyle/>
        <a:p>
          <a:endParaRPr lang="en-MY"/>
        </a:p>
      </dgm:t>
    </dgm:pt>
    <dgm:pt modelId="{7AB38254-F226-4B20-BBE7-E5F9BAEF18F1}" type="pres">
      <dgm:prSet presAssocID="{E86CDD54-62E4-4850-B64F-2A9D9A96BB63}" presName="Name0" presStyleCnt="0">
        <dgm:presLayoutVars>
          <dgm:dir/>
          <dgm:resizeHandles val="exact"/>
        </dgm:presLayoutVars>
      </dgm:prSet>
      <dgm:spPr/>
    </dgm:pt>
    <dgm:pt modelId="{50EA7908-3D61-41F9-B940-C8DF4C13D8C6}" type="pres">
      <dgm:prSet presAssocID="{9C2AA923-04B6-454B-A98D-807DFA42CD74}" presName="node" presStyleLbl="node1" presStyleIdx="0" presStyleCnt="2">
        <dgm:presLayoutVars>
          <dgm:bulletEnabled val="1"/>
        </dgm:presLayoutVars>
      </dgm:prSet>
      <dgm:spPr/>
    </dgm:pt>
    <dgm:pt modelId="{3D8C1DC4-338C-4F66-9294-AE1392254249}" type="pres">
      <dgm:prSet presAssocID="{5A373074-1E00-4423-A80D-FEC320763AD6}" presName="sibTrans" presStyleLbl="sibTrans2D1" presStyleIdx="0" presStyleCnt="1"/>
      <dgm:spPr/>
    </dgm:pt>
    <dgm:pt modelId="{B2955E6F-D5D8-493B-8510-A3858F1FBFFD}" type="pres">
      <dgm:prSet presAssocID="{5A373074-1E00-4423-A80D-FEC320763AD6}" presName="connectorText" presStyleLbl="sibTrans2D1" presStyleIdx="0" presStyleCnt="1"/>
      <dgm:spPr/>
    </dgm:pt>
    <dgm:pt modelId="{3EC5F2D2-1A9F-41CA-AB9D-88689FE0B007}" type="pres">
      <dgm:prSet presAssocID="{E1470889-F364-45D8-93C6-06C9E7D71580}" presName="node" presStyleLbl="node1" presStyleIdx="1" presStyleCnt="2">
        <dgm:presLayoutVars>
          <dgm:bulletEnabled val="1"/>
        </dgm:presLayoutVars>
      </dgm:prSet>
      <dgm:spPr/>
    </dgm:pt>
  </dgm:ptLst>
  <dgm:cxnLst>
    <dgm:cxn modelId="{C8CCF507-DE76-4200-8878-D3F1B64ADE0C}" type="presOf" srcId="{5A373074-1E00-4423-A80D-FEC320763AD6}" destId="{B2955E6F-D5D8-493B-8510-A3858F1FBFFD}" srcOrd="1" destOrd="0" presId="urn:microsoft.com/office/officeart/2005/8/layout/process1"/>
    <dgm:cxn modelId="{2C7C3A16-7E03-41F2-9B07-2BF95BFC8586}" srcId="{E86CDD54-62E4-4850-B64F-2A9D9A96BB63}" destId="{9C2AA923-04B6-454B-A98D-807DFA42CD74}" srcOrd="0" destOrd="0" parTransId="{DE5A38BE-BD0A-42D6-A631-967BB4E750A6}" sibTransId="{5A373074-1E00-4423-A80D-FEC320763AD6}"/>
    <dgm:cxn modelId="{70125118-6487-4C46-81DD-F2A7C2A95AEA}" type="presOf" srcId="{5A373074-1E00-4423-A80D-FEC320763AD6}" destId="{3D8C1DC4-338C-4F66-9294-AE1392254249}" srcOrd="0" destOrd="0" presId="urn:microsoft.com/office/officeart/2005/8/layout/process1"/>
    <dgm:cxn modelId="{B13AE357-79E5-4FD1-9651-00E3EBFF3E3E}" srcId="{E86CDD54-62E4-4850-B64F-2A9D9A96BB63}" destId="{E1470889-F364-45D8-93C6-06C9E7D71580}" srcOrd="1" destOrd="0" parTransId="{5BD42654-2DF4-4B53-B011-71A7981A90B6}" sibTransId="{E4E75DC2-48D8-48F2-8304-B4109826485C}"/>
    <dgm:cxn modelId="{5C47CBA5-9B50-4ECD-9129-1BBE61DE4BB3}" type="presOf" srcId="{9C2AA923-04B6-454B-A98D-807DFA42CD74}" destId="{50EA7908-3D61-41F9-B940-C8DF4C13D8C6}" srcOrd="0" destOrd="0" presId="urn:microsoft.com/office/officeart/2005/8/layout/process1"/>
    <dgm:cxn modelId="{6EFD56D6-41BC-49E8-91CC-33F57A88D332}" type="presOf" srcId="{E86CDD54-62E4-4850-B64F-2A9D9A96BB63}" destId="{7AB38254-F226-4B20-BBE7-E5F9BAEF18F1}" srcOrd="0" destOrd="0" presId="urn:microsoft.com/office/officeart/2005/8/layout/process1"/>
    <dgm:cxn modelId="{D0DD9EE6-E148-42FE-BD3A-E5159B6409D8}" type="presOf" srcId="{E1470889-F364-45D8-93C6-06C9E7D71580}" destId="{3EC5F2D2-1A9F-41CA-AB9D-88689FE0B007}" srcOrd="0" destOrd="0" presId="urn:microsoft.com/office/officeart/2005/8/layout/process1"/>
    <dgm:cxn modelId="{68C82665-786C-495D-937A-4AA3CD0E6F85}" type="presParOf" srcId="{7AB38254-F226-4B20-BBE7-E5F9BAEF18F1}" destId="{50EA7908-3D61-41F9-B940-C8DF4C13D8C6}" srcOrd="0" destOrd="0" presId="urn:microsoft.com/office/officeart/2005/8/layout/process1"/>
    <dgm:cxn modelId="{EB77C8C6-C987-4158-8775-0BF24112A4AA}" type="presParOf" srcId="{7AB38254-F226-4B20-BBE7-E5F9BAEF18F1}" destId="{3D8C1DC4-338C-4F66-9294-AE1392254249}" srcOrd="1" destOrd="0" presId="urn:microsoft.com/office/officeart/2005/8/layout/process1"/>
    <dgm:cxn modelId="{2A3082DA-2F89-4C3A-AB13-B937A40A6E90}" type="presParOf" srcId="{3D8C1DC4-338C-4F66-9294-AE1392254249}" destId="{B2955E6F-D5D8-493B-8510-A3858F1FBFFD}" srcOrd="0" destOrd="0" presId="urn:microsoft.com/office/officeart/2005/8/layout/process1"/>
    <dgm:cxn modelId="{55226EF1-77FA-4428-9AC1-14F0400C2B68}" type="presParOf" srcId="{7AB38254-F226-4B20-BBE7-E5F9BAEF18F1}" destId="{3EC5F2D2-1A9F-41CA-AB9D-88689FE0B00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B4A3F6-00D0-403C-B1AB-E04BB6220169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58912742-59D9-4D1C-940C-152814F291F7}">
      <dgm:prSet phldrT="[Text]"/>
      <dgm:spPr/>
      <dgm:t>
        <a:bodyPr/>
        <a:lstStyle/>
        <a:p>
          <a:r>
            <a:rPr lang="en-SG" dirty="0"/>
            <a:t>Survey datasets and models</a:t>
          </a:r>
        </a:p>
      </dgm:t>
    </dgm:pt>
    <dgm:pt modelId="{A3686373-03B2-4905-BE1E-4D7D7684A7B5}" type="parTrans" cxnId="{28DA1B1D-4A07-4D44-95D0-D141628425E3}">
      <dgm:prSet/>
      <dgm:spPr/>
      <dgm:t>
        <a:bodyPr/>
        <a:lstStyle/>
        <a:p>
          <a:endParaRPr lang="en-SG"/>
        </a:p>
      </dgm:t>
    </dgm:pt>
    <dgm:pt modelId="{702248ED-8346-4064-88E6-5CB2AD860384}" type="sibTrans" cxnId="{28DA1B1D-4A07-4D44-95D0-D141628425E3}">
      <dgm:prSet/>
      <dgm:spPr/>
      <dgm:t>
        <a:bodyPr/>
        <a:lstStyle/>
        <a:p>
          <a:endParaRPr lang="en-SG"/>
        </a:p>
      </dgm:t>
    </dgm:pt>
    <dgm:pt modelId="{6FDB1B95-FCCE-4BC7-8232-9A599ABF8263}">
      <dgm:prSet phldrT="[Text]"/>
      <dgm:spPr/>
      <dgm:t>
        <a:bodyPr/>
        <a:lstStyle/>
        <a:p>
          <a:r>
            <a:rPr lang="en-SG" dirty="0"/>
            <a:t>Train and evaluate models</a:t>
          </a:r>
        </a:p>
      </dgm:t>
    </dgm:pt>
    <dgm:pt modelId="{36620DF9-130F-4545-9298-B40781D4C32F}" type="parTrans" cxnId="{89F0A521-3992-4C74-A673-DE16C2FFA527}">
      <dgm:prSet/>
      <dgm:spPr/>
      <dgm:t>
        <a:bodyPr/>
        <a:lstStyle/>
        <a:p>
          <a:endParaRPr lang="en-SG"/>
        </a:p>
      </dgm:t>
    </dgm:pt>
    <dgm:pt modelId="{3860D4B2-9716-4D2D-932E-6E04A14EFC65}" type="sibTrans" cxnId="{89F0A521-3992-4C74-A673-DE16C2FFA527}">
      <dgm:prSet/>
      <dgm:spPr/>
      <dgm:t>
        <a:bodyPr/>
        <a:lstStyle/>
        <a:p>
          <a:endParaRPr lang="en-SG"/>
        </a:p>
      </dgm:t>
    </dgm:pt>
    <dgm:pt modelId="{892FC140-2C6A-404F-9885-93EA303B28AB}">
      <dgm:prSet phldrT="[Text]"/>
      <dgm:spPr/>
      <dgm:t>
        <a:bodyPr/>
        <a:lstStyle/>
        <a:p>
          <a:r>
            <a:rPr lang="en-SG" dirty="0"/>
            <a:t>Improve model robustness</a:t>
          </a:r>
        </a:p>
      </dgm:t>
    </dgm:pt>
    <dgm:pt modelId="{DFC6BCB4-EB1A-4A6B-B1D4-AE6A71B5A4E3}" type="parTrans" cxnId="{2ECFA654-6D5C-4A3D-ACDE-E2CE660BA027}">
      <dgm:prSet/>
      <dgm:spPr/>
      <dgm:t>
        <a:bodyPr/>
        <a:lstStyle/>
        <a:p>
          <a:endParaRPr lang="en-SG"/>
        </a:p>
      </dgm:t>
    </dgm:pt>
    <dgm:pt modelId="{431D01BE-AC95-4F6C-8E19-040C293E0158}" type="sibTrans" cxnId="{2ECFA654-6D5C-4A3D-ACDE-E2CE660BA027}">
      <dgm:prSet/>
      <dgm:spPr/>
      <dgm:t>
        <a:bodyPr/>
        <a:lstStyle/>
        <a:p>
          <a:endParaRPr lang="en-SG"/>
        </a:p>
      </dgm:t>
    </dgm:pt>
    <dgm:pt modelId="{853D9994-7200-4D98-9254-62B804BEC605}">
      <dgm:prSet phldrT="[Text]"/>
      <dgm:spPr/>
      <dgm:t>
        <a:bodyPr/>
        <a:lstStyle/>
        <a:p>
          <a:r>
            <a:rPr lang="en-SG" dirty="0"/>
            <a:t>Construct dataset and fine-tune</a:t>
          </a:r>
        </a:p>
      </dgm:t>
    </dgm:pt>
    <dgm:pt modelId="{70C7B446-628D-4E42-AC6D-C0201C021DC8}" type="parTrans" cxnId="{0DE28FB0-A836-4485-8091-32D430F3D952}">
      <dgm:prSet/>
      <dgm:spPr/>
      <dgm:t>
        <a:bodyPr/>
        <a:lstStyle/>
        <a:p>
          <a:endParaRPr lang="en-SG"/>
        </a:p>
      </dgm:t>
    </dgm:pt>
    <dgm:pt modelId="{4728B6F1-949C-4DBC-A41C-FA90DA254593}" type="sibTrans" cxnId="{0DE28FB0-A836-4485-8091-32D430F3D952}">
      <dgm:prSet/>
      <dgm:spPr/>
      <dgm:t>
        <a:bodyPr/>
        <a:lstStyle/>
        <a:p>
          <a:endParaRPr lang="en-SG"/>
        </a:p>
      </dgm:t>
    </dgm:pt>
    <dgm:pt modelId="{F2395181-E72E-4437-A4F1-36DB9C9718BB}" type="pres">
      <dgm:prSet presAssocID="{6EB4A3F6-00D0-403C-B1AB-E04BB6220169}" presName="Name0" presStyleCnt="0">
        <dgm:presLayoutVars>
          <dgm:dir/>
          <dgm:resizeHandles val="exact"/>
        </dgm:presLayoutVars>
      </dgm:prSet>
      <dgm:spPr/>
    </dgm:pt>
    <dgm:pt modelId="{10E910EE-D919-4F7A-A5B4-23D5E572DE26}" type="pres">
      <dgm:prSet presAssocID="{58912742-59D9-4D1C-940C-152814F291F7}" presName="composite" presStyleCnt="0"/>
      <dgm:spPr/>
    </dgm:pt>
    <dgm:pt modelId="{D2DFC76A-16C3-4956-A304-63302497A0C2}" type="pres">
      <dgm:prSet presAssocID="{58912742-59D9-4D1C-940C-152814F291F7}" presName="bgChev" presStyleLbl="node1" presStyleIdx="0" presStyleCnt="4"/>
      <dgm:spPr/>
    </dgm:pt>
    <dgm:pt modelId="{BA4762E8-8AED-436C-957E-BEB3F54502FA}" type="pres">
      <dgm:prSet presAssocID="{58912742-59D9-4D1C-940C-152814F291F7}" presName="txNode" presStyleLbl="fgAcc1" presStyleIdx="0" presStyleCnt="4">
        <dgm:presLayoutVars>
          <dgm:bulletEnabled val="1"/>
        </dgm:presLayoutVars>
      </dgm:prSet>
      <dgm:spPr/>
    </dgm:pt>
    <dgm:pt modelId="{98E87F53-49D5-44AF-AFB5-4B2DC2FADE1F}" type="pres">
      <dgm:prSet presAssocID="{702248ED-8346-4064-88E6-5CB2AD860384}" presName="compositeSpace" presStyleCnt="0"/>
      <dgm:spPr/>
    </dgm:pt>
    <dgm:pt modelId="{65684CCD-0DFD-474F-B475-269FDD3D0397}" type="pres">
      <dgm:prSet presAssocID="{6FDB1B95-FCCE-4BC7-8232-9A599ABF8263}" presName="composite" presStyleCnt="0"/>
      <dgm:spPr/>
    </dgm:pt>
    <dgm:pt modelId="{744FB7CA-9A11-41E0-893F-44383A233997}" type="pres">
      <dgm:prSet presAssocID="{6FDB1B95-FCCE-4BC7-8232-9A599ABF8263}" presName="bgChev" presStyleLbl="node1" presStyleIdx="1" presStyleCnt="4"/>
      <dgm:spPr/>
    </dgm:pt>
    <dgm:pt modelId="{F0BD93C5-C1A6-4B4C-B379-7AAC7A1E49A3}" type="pres">
      <dgm:prSet presAssocID="{6FDB1B95-FCCE-4BC7-8232-9A599ABF8263}" presName="txNode" presStyleLbl="fgAcc1" presStyleIdx="1" presStyleCnt="4">
        <dgm:presLayoutVars>
          <dgm:bulletEnabled val="1"/>
        </dgm:presLayoutVars>
      </dgm:prSet>
      <dgm:spPr/>
    </dgm:pt>
    <dgm:pt modelId="{E4A9BFB2-6500-4CAC-8943-8F634B9E3118}" type="pres">
      <dgm:prSet presAssocID="{3860D4B2-9716-4D2D-932E-6E04A14EFC65}" presName="compositeSpace" presStyleCnt="0"/>
      <dgm:spPr/>
    </dgm:pt>
    <dgm:pt modelId="{7FFF72B7-F692-4864-85DD-489066A4B054}" type="pres">
      <dgm:prSet presAssocID="{892FC140-2C6A-404F-9885-93EA303B28AB}" presName="composite" presStyleCnt="0"/>
      <dgm:spPr/>
    </dgm:pt>
    <dgm:pt modelId="{98648D4B-CA8A-44AC-9221-D948FEA28FCA}" type="pres">
      <dgm:prSet presAssocID="{892FC140-2C6A-404F-9885-93EA303B28AB}" presName="bgChev" presStyleLbl="node1" presStyleIdx="2" presStyleCnt="4"/>
      <dgm:spPr/>
    </dgm:pt>
    <dgm:pt modelId="{00A0C5F9-BA5C-49E9-ABA7-E13515029605}" type="pres">
      <dgm:prSet presAssocID="{892FC140-2C6A-404F-9885-93EA303B28AB}" presName="txNode" presStyleLbl="fgAcc1" presStyleIdx="2" presStyleCnt="4">
        <dgm:presLayoutVars>
          <dgm:bulletEnabled val="1"/>
        </dgm:presLayoutVars>
      </dgm:prSet>
      <dgm:spPr/>
    </dgm:pt>
    <dgm:pt modelId="{914A3817-67DF-4104-89E0-5D00ED333F6A}" type="pres">
      <dgm:prSet presAssocID="{431D01BE-AC95-4F6C-8E19-040C293E0158}" presName="compositeSpace" presStyleCnt="0"/>
      <dgm:spPr/>
    </dgm:pt>
    <dgm:pt modelId="{AE55820C-F44E-4A7E-86EE-65BBEF2A6A2D}" type="pres">
      <dgm:prSet presAssocID="{853D9994-7200-4D98-9254-62B804BEC605}" presName="composite" presStyleCnt="0"/>
      <dgm:spPr/>
    </dgm:pt>
    <dgm:pt modelId="{81C22D17-5559-4A37-9996-CEA6A8EED0C9}" type="pres">
      <dgm:prSet presAssocID="{853D9994-7200-4D98-9254-62B804BEC605}" presName="bgChev" presStyleLbl="node1" presStyleIdx="3" presStyleCnt="4"/>
      <dgm:spPr/>
    </dgm:pt>
    <dgm:pt modelId="{7688934E-C793-430C-8044-3449FC708837}" type="pres">
      <dgm:prSet presAssocID="{853D9994-7200-4D98-9254-62B804BEC605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28DA1B1D-4A07-4D44-95D0-D141628425E3}" srcId="{6EB4A3F6-00D0-403C-B1AB-E04BB6220169}" destId="{58912742-59D9-4D1C-940C-152814F291F7}" srcOrd="0" destOrd="0" parTransId="{A3686373-03B2-4905-BE1E-4D7D7684A7B5}" sibTransId="{702248ED-8346-4064-88E6-5CB2AD860384}"/>
    <dgm:cxn modelId="{89F0A521-3992-4C74-A673-DE16C2FFA527}" srcId="{6EB4A3F6-00D0-403C-B1AB-E04BB6220169}" destId="{6FDB1B95-FCCE-4BC7-8232-9A599ABF8263}" srcOrd="1" destOrd="0" parTransId="{36620DF9-130F-4545-9298-B40781D4C32F}" sibTransId="{3860D4B2-9716-4D2D-932E-6E04A14EFC65}"/>
    <dgm:cxn modelId="{E270BF6C-95FF-448F-A1AC-71B1896002FD}" type="presOf" srcId="{58912742-59D9-4D1C-940C-152814F291F7}" destId="{BA4762E8-8AED-436C-957E-BEB3F54502FA}" srcOrd="0" destOrd="0" presId="urn:microsoft.com/office/officeart/2005/8/layout/chevronAccent+Icon"/>
    <dgm:cxn modelId="{2ECFA654-6D5C-4A3D-ACDE-E2CE660BA027}" srcId="{6EB4A3F6-00D0-403C-B1AB-E04BB6220169}" destId="{892FC140-2C6A-404F-9885-93EA303B28AB}" srcOrd="2" destOrd="0" parTransId="{DFC6BCB4-EB1A-4A6B-B1D4-AE6A71B5A4E3}" sibTransId="{431D01BE-AC95-4F6C-8E19-040C293E0158}"/>
    <dgm:cxn modelId="{0DE28FB0-A836-4485-8091-32D430F3D952}" srcId="{6EB4A3F6-00D0-403C-B1AB-E04BB6220169}" destId="{853D9994-7200-4D98-9254-62B804BEC605}" srcOrd="3" destOrd="0" parTransId="{70C7B446-628D-4E42-AC6D-C0201C021DC8}" sibTransId="{4728B6F1-949C-4DBC-A41C-FA90DA254593}"/>
    <dgm:cxn modelId="{434026CD-64D6-4E6A-BD6F-F461D8473065}" type="presOf" srcId="{892FC140-2C6A-404F-9885-93EA303B28AB}" destId="{00A0C5F9-BA5C-49E9-ABA7-E13515029605}" srcOrd="0" destOrd="0" presId="urn:microsoft.com/office/officeart/2005/8/layout/chevronAccent+Icon"/>
    <dgm:cxn modelId="{2BA59DCF-53BF-4974-A49F-AC6879C4B8A0}" type="presOf" srcId="{6FDB1B95-FCCE-4BC7-8232-9A599ABF8263}" destId="{F0BD93C5-C1A6-4B4C-B379-7AAC7A1E49A3}" srcOrd="0" destOrd="0" presId="urn:microsoft.com/office/officeart/2005/8/layout/chevronAccent+Icon"/>
    <dgm:cxn modelId="{062ADEEF-E170-4C94-91DA-DAA8EE87626E}" type="presOf" srcId="{853D9994-7200-4D98-9254-62B804BEC605}" destId="{7688934E-C793-430C-8044-3449FC708837}" srcOrd="0" destOrd="0" presId="urn:microsoft.com/office/officeart/2005/8/layout/chevronAccent+Icon"/>
    <dgm:cxn modelId="{79D783F9-BF69-445B-9291-AC3C404389BF}" type="presOf" srcId="{6EB4A3F6-00D0-403C-B1AB-E04BB6220169}" destId="{F2395181-E72E-4437-A4F1-36DB9C9718BB}" srcOrd="0" destOrd="0" presId="urn:microsoft.com/office/officeart/2005/8/layout/chevronAccent+Icon"/>
    <dgm:cxn modelId="{B5658FA6-4816-49B4-8B5A-BED458C2B091}" type="presParOf" srcId="{F2395181-E72E-4437-A4F1-36DB9C9718BB}" destId="{10E910EE-D919-4F7A-A5B4-23D5E572DE26}" srcOrd="0" destOrd="0" presId="urn:microsoft.com/office/officeart/2005/8/layout/chevronAccent+Icon"/>
    <dgm:cxn modelId="{DA59F1D9-85DC-4766-8A69-81B7E56F51E5}" type="presParOf" srcId="{10E910EE-D919-4F7A-A5B4-23D5E572DE26}" destId="{D2DFC76A-16C3-4956-A304-63302497A0C2}" srcOrd="0" destOrd="0" presId="urn:microsoft.com/office/officeart/2005/8/layout/chevronAccent+Icon"/>
    <dgm:cxn modelId="{5A0E82DD-FC24-458C-857A-6CB167C2B5E3}" type="presParOf" srcId="{10E910EE-D919-4F7A-A5B4-23D5E572DE26}" destId="{BA4762E8-8AED-436C-957E-BEB3F54502FA}" srcOrd="1" destOrd="0" presId="urn:microsoft.com/office/officeart/2005/8/layout/chevronAccent+Icon"/>
    <dgm:cxn modelId="{4B161D37-174F-4C16-AB67-86A9BF28504A}" type="presParOf" srcId="{F2395181-E72E-4437-A4F1-36DB9C9718BB}" destId="{98E87F53-49D5-44AF-AFB5-4B2DC2FADE1F}" srcOrd="1" destOrd="0" presId="urn:microsoft.com/office/officeart/2005/8/layout/chevronAccent+Icon"/>
    <dgm:cxn modelId="{EE4EB62B-3423-4C2D-BC82-D2EA07F8ECAE}" type="presParOf" srcId="{F2395181-E72E-4437-A4F1-36DB9C9718BB}" destId="{65684CCD-0DFD-474F-B475-269FDD3D0397}" srcOrd="2" destOrd="0" presId="urn:microsoft.com/office/officeart/2005/8/layout/chevronAccent+Icon"/>
    <dgm:cxn modelId="{BFEB1750-0C9C-49B9-9BC7-ACCCF8E9C5B3}" type="presParOf" srcId="{65684CCD-0DFD-474F-B475-269FDD3D0397}" destId="{744FB7CA-9A11-41E0-893F-44383A233997}" srcOrd="0" destOrd="0" presId="urn:microsoft.com/office/officeart/2005/8/layout/chevronAccent+Icon"/>
    <dgm:cxn modelId="{E68D3EC4-36A3-48AF-B1E0-B8E5EECF07C0}" type="presParOf" srcId="{65684CCD-0DFD-474F-B475-269FDD3D0397}" destId="{F0BD93C5-C1A6-4B4C-B379-7AAC7A1E49A3}" srcOrd="1" destOrd="0" presId="urn:microsoft.com/office/officeart/2005/8/layout/chevronAccent+Icon"/>
    <dgm:cxn modelId="{E23B5D31-840F-4BAB-B31D-32E1A02AF0A4}" type="presParOf" srcId="{F2395181-E72E-4437-A4F1-36DB9C9718BB}" destId="{E4A9BFB2-6500-4CAC-8943-8F634B9E3118}" srcOrd="3" destOrd="0" presId="urn:microsoft.com/office/officeart/2005/8/layout/chevronAccent+Icon"/>
    <dgm:cxn modelId="{7EF0C56C-7E7D-466C-A03F-5F8BCAE668D0}" type="presParOf" srcId="{F2395181-E72E-4437-A4F1-36DB9C9718BB}" destId="{7FFF72B7-F692-4864-85DD-489066A4B054}" srcOrd="4" destOrd="0" presId="urn:microsoft.com/office/officeart/2005/8/layout/chevronAccent+Icon"/>
    <dgm:cxn modelId="{A6B78556-BA4A-47C7-B96B-011D6AC977E7}" type="presParOf" srcId="{7FFF72B7-F692-4864-85DD-489066A4B054}" destId="{98648D4B-CA8A-44AC-9221-D948FEA28FCA}" srcOrd="0" destOrd="0" presId="urn:microsoft.com/office/officeart/2005/8/layout/chevronAccent+Icon"/>
    <dgm:cxn modelId="{2BDFF834-5548-4EEC-B137-3481B92607C9}" type="presParOf" srcId="{7FFF72B7-F692-4864-85DD-489066A4B054}" destId="{00A0C5F9-BA5C-49E9-ABA7-E13515029605}" srcOrd="1" destOrd="0" presId="urn:microsoft.com/office/officeart/2005/8/layout/chevronAccent+Icon"/>
    <dgm:cxn modelId="{9850D25F-8FEF-4FA0-8983-89958DDA57DA}" type="presParOf" srcId="{F2395181-E72E-4437-A4F1-36DB9C9718BB}" destId="{914A3817-67DF-4104-89E0-5D00ED333F6A}" srcOrd="5" destOrd="0" presId="urn:microsoft.com/office/officeart/2005/8/layout/chevronAccent+Icon"/>
    <dgm:cxn modelId="{6AA4E127-1736-44FA-8C1B-CD99933E7703}" type="presParOf" srcId="{F2395181-E72E-4437-A4F1-36DB9C9718BB}" destId="{AE55820C-F44E-4A7E-86EE-65BBEF2A6A2D}" srcOrd="6" destOrd="0" presId="urn:microsoft.com/office/officeart/2005/8/layout/chevronAccent+Icon"/>
    <dgm:cxn modelId="{58519D8E-45BD-4A2C-BDE5-ECF552E0708A}" type="presParOf" srcId="{AE55820C-F44E-4A7E-86EE-65BBEF2A6A2D}" destId="{81C22D17-5559-4A37-9996-CEA6A8EED0C9}" srcOrd="0" destOrd="0" presId="urn:microsoft.com/office/officeart/2005/8/layout/chevronAccent+Icon"/>
    <dgm:cxn modelId="{AB90D82E-1C3E-40C6-8BAC-C976ADA5599E}" type="presParOf" srcId="{AE55820C-F44E-4A7E-86EE-65BBEF2A6A2D}" destId="{7688934E-C793-430C-8044-3449FC708837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62DAE5-C66C-4382-9D8C-CED93102EBE3}" type="doc">
      <dgm:prSet loTypeId="urn:microsoft.com/office/officeart/2005/8/layout/chevron1" loCatId="process" qsTypeId="urn:microsoft.com/office/officeart/2005/8/quickstyle/simple1" qsCatId="simple" csTypeId="urn:microsoft.com/office/officeart/2005/8/colors/accent3_1" csCatId="accent3" phldr="1"/>
      <dgm:spPr/>
    </dgm:pt>
    <dgm:pt modelId="{8E6FE8B0-463D-4AA4-94C8-1541C8DC3D6A}">
      <dgm:prSet phldrT="[Text]" custT="1"/>
      <dgm:spPr/>
      <dgm:t>
        <a:bodyPr/>
        <a:lstStyle/>
        <a:p>
          <a:r>
            <a:rPr lang="en-SG" sz="2400" dirty="0"/>
            <a:t>Hand-crafted features</a:t>
          </a:r>
          <a:endParaRPr lang="en-MY" sz="2400" dirty="0"/>
        </a:p>
      </dgm:t>
    </dgm:pt>
    <dgm:pt modelId="{CFD35B8C-C05F-402F-B97D-DBC521701F7A}" type="parTrans" cxnId="{A728E450-99FB-4A66-913C-2E0D4D8B05BF}">
      <dgm:prSet/>
      <dgm:spPr/>
      <dgm:t>
        <a:bodyPr/>
        <a:lstStyle/>
        <a:p>
          <a:endParaRPr lang="en-MY"/>
        </a:p>
      </dgm:t>
    </dgm:pt>
    <dgm:pt modelId="{47359165-9292-454D-A942-C800B3571091}" type="sibTrans" cxnId="{A728E450-99FB-4A66-913C-2E0D4D8B05BF}">
      <dgm:prSet/>
      <dgm:spPr/>
      <dgm:t>
        <a:bodyPr/>
        <a:lstStyle/>
        <a:p>
          <a:endParaRPr lang="en-MY"/>
        </a:p>
      </dgm:t>
    </dgm:pt>
    <dgm:pt modelId="{1A5EAD6D-4C71-47F9-9553-B1C61E748D92}">
      <dgm:prSet phldrT="[Text]" custT="1"/>
      <dgm:spPr/>
      <dgm:t>
        <a:bodyPr/>
        <a:lstStyle/>
        <a:p>
          <a:r>
            <a:rPr lang="en-SG" sz="2400" dirty="0"/>
            <a:t>Two-stream networks</a:t>
          </a:r>
          <a:endParaRPr lang="en-MY" sz="2400" dirty="0"/>
        </a:p>
      </dgm:t>
    </dgm:pt>
    <dgm:pt modelId="{4EA4D75F-A707-4846-93BE-47EC98171461}" type="parTrans" cxnId="{85922C1A-DD22-4775-9D95-CB99DA9F936D}">
      <dgm:prSet/>
      <dgm:spPr/>
      <dgm:t>
        <a:bodyPr/>
        <a:lstStyle/>
        <a:p>
          <a:endParaRPr lang="en-MY"/>
        </a:p>
      </dgm:t>
    </dgm:pt>
    <dgm:pt modelId="{3FDB5CC9-D7A1-4B1A-9B19-1DBF3430D58E}" type="sibTrans" cxnId="{85922C1A-DD22-4775-9D95-CB99DA9F936D}">
      <dgm:prSet/>
      <dgm:spPr/>
      <dgm:t>
        <a:bodyPr/>
        <a:lstStyle/>
        <a:p>
          <a:endParaRPr lang="en-MY"/>
        </a:p>
      </dgm:t>
    </dgm:pt>
    <dgm:pt modelId="{6B47878B-319B-449F-8744-3EFBDF7703E3}">
      <dgm:prSet phldrT="[Text]" custT="1"/>
      <dgm:spPr/>
      <dgm:t>
        <a:bodyPr/>
        <a:lstStyle/>
        <a:p>
          <a:r>
            <a:rPr lang="en-SG" sz="2400" dirty="0"/>
            <a:t>3D-CNNs</a:t>
          </a:r>
          <a:endParaRPr lang="en-MY" sz="2400" dirty="0"/>
        </a:p>
      </dgm:t>
    </dgm:pt>
    <dgm:pt modelId="{7BF27EE5-E3D2-4D5C-AFFA-6AFCB0EB40D9}" type="parTrans" cxnId="{5E27B160-A4EF-4DC7-ACB6-A347563B19BC}">
      <dgm:prSet/>
      <dgm:spPr/>
      <dgm:t>
        <a:bodyPr/>
        <a:lstStyle/>
        <a:p>
          <a:endParaRPr lang="en-MY"/>
        </a:p>
      </dgm:t>
    </dgm:pt>
    <dgm:pt modelId="{43A0B948-58D9-413A-84AA-B0D9C224EA51}" type="sibTrans" cxnId="{5E27B160-A4EF-4DC7-ACB6-A347563B19BC}">
      <dgm:prSet/>
      <dgm:spPr/>
      <dgm:t>
        <a:bodyPr/>
        <a:lstStyle/>
        <a:p>
          <a:endParaRPr lang="en-MY"/>
        </a:p>
      </dgm:t>
    </dgm:pt>
    <dgm:pt modelId="{971627B2-9725-4FD1-BE2F-629DE26C52B0}">
      <dgm:prSet phldrT="[Text]" custT="1"/>
      <dgm:spPr/>
      <dgm:t>
        <a:bodyPr/>
        <a:lstStyle/>
        <a:p>
          <a:r>
            <a:rPr lang="en-SG" sz="2400" dirty="0"/>
            <a:t>Efficient video modelling</a:t>
          </a:r>
          <a:endParaRPr lang="en-MY" sz="2400" dirty="0"/>
        </a:p>
      </dgm:t>
    </dgm:pt>
    <dgm:pt modelId="{0528A5F2-B59F-4EEB-8915-D3FA905A0458}" type="parTrans" cxnId="{D5F291C5-4997-4122-8960-A4AACF967990}">
      <dgm:prSet/>
      <dgm:spPr/>
      <dgm:t>
        <a:bodyPr/>
        <a:lstStyle/>
        <a:p>
          <a:endParaRPr lang="en-MY"/>
        </a:p>
      </dgm:t>
    </dgm:pt>
    <dgm:pt modelId="{72AD9842-839B-4A6A-9944-4BE9D4C32F0F}" type="sibTrans" cxnId="{D5F291C5-4997-4122-8960-A4AACF967990}">
      <dgm:prSet/>
      <dgm:spPr/>
      <dgm:t>
        <a:bodyPr/>
        <a:lstStyle/>
        <a:p>
          <a:endParaRPr lang="en-MY"/>
        </a:p>
      </dgm:t>
    </dgm:pt>
    <dgm:pt modelId="{54C3BE2D-ABE1-4C89-8CD9-63B11B329D4D}" type="pres">
      <dgm:prSet presAssocID="{5D62DAE5-C66C-4382-9D8C-CED93102EBE3}" presName="Name0" presStyleCnt="0">
        <dgm:presLayoutVars>
          <dgm:dir/>
          <dgm:animLvl val="lvl"/>
          <dgm:resizeHandles val="exact"/>
        </dgm:presLayoutVars>
      </dgm:prSet>
      <dgm:spPr/>
    </dgm:pt>
    <dgm:pt modelId="{FE0E4627-AAE8-4508-9753-D264DEB58BA3}" type="pres">
      <dgm:prSet presAssocID="{8E6FE8B0-463D-4AA4-94C8-1541C8DC3D6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A2568B6-3FA3-4A49-BEE7-FE8B41DE9355}" type="pres">
      <dgm:prSet presAssocID="{47359165-9292-454D-A942-C800B3571091}" presName="parTxOnlySpace" presStyleCnt="0"/>
      <dgm:spPr/>
    </dgm:pt>
    <dgm:pt modelId="{F7B942C4-7CFE-4A94-82F0-B833A31CCDA7}" type="pres">
      <dgm:prSet presAssocID="{1A5EAD6D-4C71-47F9-9553-B1C61E748D9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3D9B97-D63C-4BD5-B1A6-7D9F45B6DBDD}" type="pres">
      <dgm:prSet presAssocID="{3FDB5CC9-D7A1-4B1A-9B19-1DBF3430D58E}" presName="parTxOnlySpace" presStyleCnt="0"/>
      <dgm:spPr/>
    </dgm:pt>
    <dgm:pt modelId="{7AC5E79C-D803-440E-8056-4A16345E0CFA}" type="pres">
      <dgm:prSet presAssocID="{6B47878B-319B-449F-8744-3EFBDF7703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7AE708B-B376-47D5-8A5B-D9F05F308C49}" type="pres">
      <dgm:prSet presAssocID="{43A0B948-58D9-413A-84AA-B0D9C224EA51}" presName="parTxOnlySpace" presStyleCnt="0"/>
      <dgm:spPr/>
    </dgm:pt>
    <dgm:pt modelId="{0D6C4B5D-3211-4580-807D-E9AE9578BFCE}" type="pres">
      <dgm:prSet presAssocID="{971627B2-9725-4FD1-BE2F-629DE26C52B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5922C1A-DD22-4775-9D95-CB99DA9F936D}" srcId="{5D62DAE5-C66C-4382-9D8C-CED93102EBE3}" destId="{1A5EAD6D-4C71-47F9-9553-B1C61E748D92}" srcOrd="1" destOrd="0" parTransId="{4EA4D75F-A707-4846-93BE-47EC98171461}" sibTransId="{3FDB5CC9-D7A1-4B1A-9B19-1DBF3430D58E}"/>
    <dgm:cxn modelId="{5E27B160-A4EF-4DC7-ACB6-A347563B19BC}" srcId="{5D62DAE5-C66C-4382-9D8C-CED93102EBE3}" destId="{6B47878B-319B-449F-8744-3EFBDF7703E3}" srcOrd="2" destOrd="0" parTransId="{7BF27EE5-E3D2-4D5C-AFFA-6AFCB0EB40D9}" sibTransId="{43A0B948-58D9-413A-84AA-B0D9C224EA51}"/>
    <dgm:cxn modelId="{A728E450-99FB-4A66-913C-2E0D4D8B05BF}" srcId="{5D62DAE5-C66C-4382-9D8C-CED93102EBE3}" destId="{8E6FE8B0-463D-4AA4-94C8-1541C8DC3D6A}" srcOrd="0" destOrd="0" parTransId="{CFD35B8C-C05F-402F-B97D-DBC521701F7A}" sibTransId="{47359165-9292-454D-A942-C800B3571091}"/>
    <dgm:cxn modelId="{BAB62054-E872-47BB-A491-77D72BC94B33}" type="presOf" srcId="{8E6FE8B0-463D-4AA4-94C8-1541C8DC3D6A}" destId="{FE0E4627-AAE8-4508-9753-D264DEB58BA3}" srcOrd="0" destOrd="0" presId="urn:microsoft.com/office/officeart/2005/8/layout/chevron1"/>
    <dgm:cxn modelId="{64452176-8B81-431F-87B6-05AFF660773E}" type="presOf" srcId="{6B47878B-319B-449F-8744-3EFBDF7703E3}" destId="{7AC5E79C-D803-440E-8056-4A16345E0CFA}" srcOrd="0" destOrd="0" presId="urn:microsoft.com/office/officeart/2005/8/layout/chevron1"/>
    <dgm:cxn modelId="{561FA058-8330-4349-AE32-A5C6999F228C}" type="presOf" srcId="{5D62DAE5-C66C-4382-9D8C-CED93102EBE3}" destId="{54C3BE2D-ABE1-4C89-8CD9-63B11B329D4D}" srcOrd="0" destOrd="0" presId="urn:microsoft.com/office/officeart/2005/8/layout/chevron1"/>
    <dgm:cxn modelId="{592C64C2-DD7F-40B9-A01A-5FBBC8A1399B}" type="presOf" srcId="{1A5EAD6D-4C71-47F9-9553-B1C61E748D92}" destId="{F7B942C4-7CFE-4A94-82F0-B833A31CCDA7}" srcOrd="0" destOrd="0" presId="urn:microsoft.com/office/officeart/2005/8/layout/chevron1"/>
    <dgm:cxn modelId="{D5F291C5-4997-4122-8960-A4AACF967990}" srcId="{5D62DAE5-C66C-4382-9D8C-CED93102EBE3}" destId="{971627B2-9725-4FD1-BE2F-629DE26C52B0}" srcOrd="3" destOrd="0" parTransId="{0528A5F2-B59F-4EEB-8915-D3FA905A0458}" sibTransId="{72AD9842-839B-4A6A-9944-4BE9D4C32F0F}"/>
    <dgm:cxn modelId="{CB2505FF-8594-4746-86B0-733EEB64F9D3}" type="presOf" srcId="{971627B2-9725-4FD1-BE2F-629DE26C52B0}" destId="{0D6C4B5D-3211-4580-807D-E9AE9578BFCE}" srcOrd="0" destOrd="0" presId="urn:microsoft.com/office/officeart/2005/8/layout/chevron1"/>
    <dgm:cxn modelId="{BE2C065F-459F-436F-A329-5296E89B67D1}" type="presParOf" srcId="{54C3BE2D-ABE1-4C89-8CD9-63B11B329D4D}" destId="{FE0E4627-AAE8-4508-9753-D264DEB58BA3}" srcOrd="0" destOrd="0" presId="urn:microsoft.com/office/officeart/2005/8/layout/chevron1"/>
    <dgm:cxn modelId="{0895A029-4290-4CC0-ADCE-DFCB5DB8B1A6}" type="presParOf" srcId="{54C3BE2D-ABE1-4C89-8CD9-63B11B329D4D}" destId="{6A2568B6-3FA3-4A49-BEE7-FE8B41DE9355}" srcOrd="1" destOrd="0" presId="urn:microsoft.com/office/officeart/2005/8/layout/chevron1"/>
    <dgm:cxn modelId="{9638E4B1-C1BF-4BA7-A2A6-A63D2A759EE9}" type="presParOf" srcId="{54C3BE2D-ABE1-4C89-8CD9-63B11B329D4D}" destId="{F7B942C4-7CFE-4A94-82F0-B833A31CCDA7}" srcOrd="2" destOrd="0" presId="urn:microsoft.com/office/officeart/2005/8/layout/chevron1"/>
    <dgm:cxn modelId="{44A19D78-4FF1-4544-81F4-47CAF0E4FBC1}" type="presParOf" srcId="{54C3BE2D-ABE1-4C89-8CD9-63B11B329D4D}" destId="{763D9B97-D63C-4BD5-B1A6-7D9F45B6DBDD}" srcOrd="3" destOrd="0" presId="urn:microsoft.com/office/officeart/2005/8/layout/chevron1"/>
    <dgm:cxn modelId="{796440E0-A9D2-419E-8C50-6B1970D79EAB}" type="presParOf" srcId="{54C3BE2D-ABE1-4C89-8CD9-63B11B329D4D}" destId="{7AC5E79C-D803-440E-8056-4A16345E0CFA}" srcOrd="4" destOrd="0" presId="urn:microsoft.com/office/officeart/2005/8/layout/chevron1"/>
    <dgm:cxn modelId="{D55CA7B3-88EF-4701-B798-A2A3525CC13C}" type="presParOf" srcId="{54C3BE2D-ABE1-4C89-8CD9-63B11B329D4D}" destId="{D7AE708B-B376-47D5-8A5B-D9F05F308C49}" srcOrd="5" destOrd="0" presId="urn:microsoft.com/office/officeart/2005/8/layout/chevron1"/>
    <dgm:cxn modelId="{1551EBC9-C2E3-4E20-BA04-96BAAC3E7BCC}" type="presParOf" srcId="{54C3BE2D-ABE1-4C89-8CD9-63B11B329D4D}" destId="{0D6C4B5D-3211-4580-807D-E9AE9578BFC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5868E-7B60-4298-8ADC-A93EB30C5EE1}" type="doc">
      <dgm:prSet loTypeId="urn:microsoft.com/office/officeart/2005/8/layout/venn1" loCatId="relationship" qsTypeId="urn:microsoft.com/office/officeart/2005/8/quickstyle/simple1" qsCatId="simple" csTypeId="urn:microsoft.com/office/officeart/2005/8/colors/accent2_4" csCatId="accent2" phldr="1"/>
      <dgm:spPr/>
    </dgm:pt>
    <dgm:pt modelId="{9A03ED69-BA92-4729-906F-0BF3DACAD91D}">
      <dgm:prSet phldrT="[Text]" custT="1"/>
      <dgm:spPr/>
      <dgm:t>
        <a:bodyPr/>
        <a:lstStyle/>
        <a:p>
          <a:r>
            <a:rPr lang="en-SG" sz="2000" dirty="0"/>
            <a:t>Efficient Models</a:t>
          </a:r>
        </a:p>
      </dgm:t>
    </dgm:pt>
    <dgm:pt modelId="{0B015055-CE8E-4269-B162-CA4730FEF88C}" type="parTrans" cxnId="{93750010-1A7A-4EE3-B1C9-C1B0188F5188}">
      <dgm:prSet/>
      <dgm:spPr/>
      <dgm:t>
        <a:bodyPr/>
        <a:lstStyle/>
        <a:p>
          <a:endParaRPr lang="en-MY"/>
        </a:p>
      </dgm:t>
    </dgm:pt>
    <dgm:pt modelId="{7478EFA5-5514-449A-BC88-0182D3CF46F7}" type="sibTrans" cxnId="{93750010-1A7A-4EE3-B1C9-C1B0188F5188}">
      <dgm:prSet/>
      <dgm:spPr/>
      <dgm:t>
        <a:bodyPr/>
        <a:lstStyle/>
        <a:p>
          <a:endParaRPr lang="en-MY"/>
        </a:p>
      </dgm:t>
    </dgm:pt>
    <dgm:pt modelId="{B0347133-72CE-4FF1-A4DC-1B69566E46C4}">
      <dgm:prSet phldrT="[Text]" custT="1"/>
      <dgm:spPr/>
      <dgm:t>
        <a:bodyPr/>
        <a:lstStyle/>
        <a:p>
          <a:r>
            <a:rPr lang="en-SG" sz="2000" dirty="0"/>
            <a:t>NIR</a:t>
          </a:r>
          <a:br>
            <a:rPr lang="en-SG" sz="2000" dirty="0"/>
          </a:br>
          <a:r>
            <a:rPr lang="en-SG" sz="2000" dirty="0"/>
            <a:t>Videos</a:t>
          </a:r>
          <a:endParaRPr lang="en-MY" sz="2000" dirty="0"/>
        </a:p>
      </dgm:t>
    </dgm:pt>
    <dgm:pt modelId="{158BD615-20E9-4F3B-B664-FEDC6C06CB43}" type="parTrans" cxnId="{553F03C3-1340-4797-8B26-0BCE9BB74D13}">
      <dgm:prSet/>
      <dgm:spPr/>
      <dgm:t>
        <a:bodyPr/>
        <a:lstStyle/>
        <a:p>
          <a:endParaRPr lang="en-MY"/>
        </a:p>
      </dgm:t>
    </dgm:pt>
    <dgm:pt modelId="{B9338D25-C6ED-4FC6-9B61-AFED78F33C6E}" type="sibTrans" cxnId="{553F03C3-1340-4797-8B26-0BCE9BB74D13}">
      <dgm:prSet/>
      <dgm:spPr/>
      <dgm:t>
        <a:bodyPr/>
        <a:lstStyle/>
        <a:p>
          <a:endParaRPr lang="en-MY"/>
        </a:p>
      </dgm:t>
    </dgm:pt>
    <dgm:pt modelId="{DD815A93-65FD-4CEC-96D4-F38C2BF01E7A}" type="pres">
      <dgm:prSet presAssocID="{D3A5868E-7B60-4298-8ADC-A93EB30C5EE1}" presName="compositeShape" presStyleCnt="0">
        <dgm:presLayoutVars>
          <dgm:chMax val="7"/>
          <dgm:dir/>
          <dgm:resizeHandles val="exact"/>
        </dgm:presLayoutVars>
      </dgm:prSet>
      <dgm:spPr/>
    </dgm:pt>
    <dgm:pt modelId="{B3296076-D708-4B99-A644-F003AAEA24DE}" type="pres">
      <dgm:prSet presAssocID="{9A03ED69-BA92-4729-906F-0BF3DACAD91D}" presName="circ1" presStyleLbl="vennNode1" presStyleIdx="0" presStyleCnt="2"/>
      <dgm:spPr/>
    </dgm:pt>
    <dgm:pt modelId="{6287E648-77B6-454C-AF2C-AB3BFD685A02}" type="pres">
      <dgm:prSet presAssocID="{9A03ED69-BA92-4729-906F-0BF3DACAD91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FBE5D4E-4BDE-4577-9F6C-040EF4D21AD0}" type="pres">
      <dgm:prSet presAssocID="{B0347133-72CE-4FF1-A4DC-1B69566E46C4}" presName="circ2" presStyleLbl="vennNode1" presStyleIdx="1" presStyleCnt="2"/>
      <dgm:spPr/>
    </dgm:pt>
    <dgm:pt modelId="{70BA2D28-1FFF-457C-AEAD-70444C01AC03}" type="pres">
      <dgm:prSet presAssocID="{B0347133-72CE-4FF1-A4DC-1B69566E46C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3750010-1A7A-4EE3-B1C9-C1B0188F5188}" srcId="{D3A5868E-7B60-4298-8ADC-A93EB30C5EE1}" destId="{9A03ED69-BA92-4729-906F-0BF3DACAD91D}" srcOrd="0" destOrd="0" parTransId="{0B015055-CE8E-4269-B162-CA4730FEF88C}" sibTransId="{7478EFA5-5514-449A-BC88-0182D3CF46F7}"/>
    <dgm:cxn modelId="{118D9068-5E27-4DA7-A1F6-677DCEA0FE30}" type="presOf" srcId="{B0347133-72CE-4FF1-A4DC-1B69566E46C4}" destId="{1FBE5D4E-4BDE-4577-9F6C-040EF4D21AD0}" srcOrd="0" destOrd="0" presId="urn:microsoft.com/office/officeart/2005/8/layout/venn1"/>
    <dgm:cxn modelId="{A399B951-19EF-45B7-B08D-3C9C97A9D6E2}" type="presOf" srcId="{B0347133-72CE-4FF1-A4DC-1B69566E46C4}" destId="{70BA2D28-1FFF-457C-AEAD-70444C01AC03}" srcOrd="1" destOrd="0" presId="urn:microsoft.com/office/officeart/2005/8/layout/venn1"/>
    <dgm:cxn modelId="{4C4E02B6-5C7A-414A-A875-DE05076EB282}" type="presOf" srcId="{D3A5868E-7B60-4298-8ADC-A93EB30C5EE1}" destId="{DD815A93-65FD-4CEC-96D4-F38C2BF01E7A}" srcOrd="0" destOrd="0" presId="urn:microsoft.com/office/officeart/2005/8/layout/venn1"/>
    <dgm:cxn modelId="{3BA318C0-B198-4994-AC2B-C8CD6FCD15BA}" type="presOf" srcId="{9A03ED69-BA92-4729-906F-0BF3DACAD91D}" destId="{B3296076-D708-4B99-A644-F003AAEA24DE}" srcOrd="0" destOrd="0" presId="urn:microsoft.com/office/officeart/2005/8/layout/venn1"/>
    <dgm:cxn modelId="{553F03C3-1340-4797-8B26-0BCE9BB74D13}" srcId="{D3A5868E-7B60-4298-8ADC-A93EB30C5EE1}" destId="{B0347133-72CE-4FF1-A4DC-1B69566E46C4}" srcOrd="1" destOrd="0" parTransId="{158BD615-20E9-4F3B-B664-FEDC6C06CB43}" sibTransId="{B9338D25-C6ED-4FC6-9B61-AFED78F33C6E}"/>
    <dgm:cxn modelId="{728FA8F0-BC48-4F5C-96B0-EB1A157D189F}" type="presOf" srcId="{9A03ED69-BA92-4729-906F-0BF3DACAD91D}" destId="{6287E648-77B6-454C-AF2C-AB3BFD685A02}" srcOrd="1" destOrd="0" presId="urn:microsoft.com/office/officeart/2005/8/layout/venn1"/>
    <dgm:cxn modelId="{BF1E3442-755A-4644-941C-B3EDB13873A9}" type="presParOf" srcId="{DD815A93-65FD-4CEC-96D4-F38C2BF01E7A}" destId="{B3296076-D708-4B99-A644-F003AAEA24DE}" srcOrd="0" destOrd="0" presId="urn:microsoft.com/office/officeart/2005/8/layout/venn1"/>
    <dgm:cxn modelId="{0783C17D-5DDD-4C75-AB13-48FEED8DAEDB}" type="presParOf" srcId="{DD815A93-65FD-4CEC-96D4-F38C2BF01E7A}" destId="{6287E648-77B6-454C-AF2C-AB3BFD685A02}" srcOrd="1" destOrd="0" presId="urn:microsoft.com/office/officeart/2005/8/layout/venn1"/>
    <dgm:cxn modelId="{1E365F46-C2D7-4FEF-BADD-C84F040A1130}" type="presParOf" srcId="{DD815A93-65FD-4CEC-96D4-F38C2BF01E7A}" destId="{1FBE5D4E-4BDE-4577-9F6C-040EF4D21AD0}" srcOrd="2" destOrd="0" presId="urn:microsoft.com/office/officeart/2005/8/layout/venn1"/>
    <dgm:cxn modelId="{40D4FE6D-3B70-4CB7-897D-0BF2B6BED747}" type="presParOf" srcId="{DD815A93-65FD-4CEC-96D4-F38C2BF01E7A}" destId="{70BA2D28-1FFF-457C-AEAD-70444C01AC03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A5868E-7B60-4298-8ADC-A93EB30C5EE1}" type="doc">
      <dgm:prSet loTypeId="urn:microsoft.com/office/officeart/2005/8/layout/venn1" loCatId="relationship" qsTypeId="urn:microsoft.com/office/officeart/2005/8/quickstyle/simple1" qsCatId="simple" csTypeId="urn:microsoft.com/office/officeart/2005/8/colors/accent4_4" csCatId="accent4" phldr="1"/>
      <dgm:spPr/>
    </dgm:pt>
    <dgm:pt modelId="{9A03ED69-BA92-4729-906F-0BF3DACAD91D}">
      <dgm:prSet phldrT="[Text]" custT="1"/>
      <dgm:spPr>
        <a:solidFill>
          <a:srgbClr val="FFFFFF"/>
        </a:solidFill>
      </dgm:spPr>
      <dgm:t>
        <a:bodyPr/>
        <a:lstStyle/>
        <a:p>
          <a:endParaRPr lang="en-SG" sz="2000" dirty="0"/>
        </a:p>
      </dgm:t>
    </dgm:pt>
    <dgm:pt modelId="{0B015055-CE8E-4269-B162-CA4730FEF88C}" type="parTrans" cxnId="{93750010-1A7A-4EE3-B1C9-C1B0188F5188}">
      <dgm:prSet/>
      <dgm:spPr/>
      <dgm:t>
        <a:bodyPr/>
        <a:lstStyle/>
        <a:p>
          <a:endParaRPr lang="en-MY"/>
        </a:p>
      </dgm:t>
    </dgm:pt>
    <dgm:pt modelId="{7478EFA5-5514-449A-BC88-0182D3CF46F7}" type="sibTrans" cxnId="{93750010-1A7A-4EE3-B1C9-C1B0188F5188}">
      <dgm:prSet/>
      <dgm:spPr/>
      <dgm:t>
        <a:bodyPr/>
        <a:lstStyle/>
        <a:p>
          <a:endParaRPr lang="en-MY"/>
        </a:p>
      </dgm:t>
    </dgm:pt>
    <dgm:pt modelId="{B0347133-72CE-4FF1-A4DC-1B69566E46C4}">
      <dgm:prSet phldrT="[Text]" custT="1"/>
      <dgm:spPr>
        <a:solidFill>
          <a:schemeClr val="bg1"/>
        </a:solidFill>
      </dgm:spPr>
      <dgm:t>
        <a:bodyPr/>
        <a:lstStyle/>
        <a:p>
          <a:endParaRPr lang="en-MY" sz="2000" dirty="0"/>
        </a:p>
      </dgm:t>
    </dgm:pt>
    <dgm:pt modelId="{158BD615-20E9-4F3B-B664-FEDC6C06CB43}" type="parTrans" cxnId="{553F03C3-1340-4797-8B26-0BCE9BB74D13}">
      <dgm:prSet/>
      <dgm:spPr/>
      <dgm:t>
        <a:bodyPr/>
        <a:lstStyle/>
        <a:p>
          <a:endParaRPr lang="en-MY"/>
        </a:p>
      </dgm:t>
    </dgm:pt>
    <dgm:pt modelId="{B9338D25-C6ED-4FC6-9B61-AFED78F33C6E}" type="sibTrans" cxnId="{553F03C3-1340-4797-8B26-0BCE9BB74D13}">
      <dgm:prSet/>
      <dgm:spPr/>
      <dgm:t>
        <a:bodyPr/>
        <a:lstStyle/>
        <a:p>
          <a:endParaRPr lang="en-MY"/>
        </a:p>
      </dgm:t>
    </dgm:pt>
    <dgm:pt modelId="{DD815A93-65FD-4CEC-96D4-F38C2BF01E7A}" type="pres">
      <dgm:prSet presAssocID="{D3A5868E-7B60-4298-8ADC-A93EB30C5EE1}" presName="compositeShape" presStyleCnt="0">
        <dgm:presLayoutVars>
          <dgm:chMax val="7"/>
          <dgm:dir/>
          <dgm:resizeHandles val="exact"/>
        </dgm:presLayoutVars>
      </dgm:prSet>
      <dgm:spPr/>
    </dgm:pt>
    <dgm:pt modelId="{B3296076-D708-4B99-A644-F003AAEA24DE}" type="pres">
      <dgm:prSet presAssocID="{9A03ED69-BA92-4729-906F-0BF3DACAD91D}" presName="circ1" presStyleLbl="vennNode1" presStyleIdx="0" presStyleCnt="2"/>
      <dgm:spPr/>
    </dgm:pt>
    <dgm:pt modelId="{6287E648-77B6-454C-AF2C-AB3BFD685A02}" type="pres">
      <dgm:prSet presAssocID="{9A03ED69-BA92-4729-906F-0BF3DACAD91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FBE5D4E-4BDE-4577-9F6C-040EF4D21AD0}" type="pres">
      <dgm:prSet presAssocID="{B0347133-72CE-4FF1-A4DC-1B69566E46C4}" presName="circ2" presStyleLbl="vennNode1" presStyleIdx="1" presStyleCnt="2"/>
      <dgm:spPr/>
    </dgm:pt>
    <dgm:pt modelId="{70BA2D28-1FFF-457C-AEAD-70444C01AC03}" type="pres">
      <dgm:prSet presAssocID="{B0347133-72CE-4FF1-A4DC-1B69566E46C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3750010-1A7A-4EE3-B1C9-C1B0188F5188}" srcId="{D3A5868E-7B60-4298-8ADC-A93EB30C5EE1}" destId="{9A03ED69-BA92-4729-906F-0BF3DACAD91D}" srcOrd="0" destOrd="0" parTransId="{0B015055-CE8E-4269-B162-CA4730FEF88C}" sibTransId="{7478EFA5-5514-449A-BC88-0182D3CF46F7}"/>
    <dgm:cxn modelId="{118D9068-5E27-4DA7-A1F6-677DCEA0FE30}" type="presOf" srcId="{B0347133-72CE-4FF1-A4DC-1B69566E46C4}" destId="{1FBE5D4E-4BDE-4577-9F6C-040EF4D21AD0}" srcOrd="0" destOrd="0" presId="urn:microsoft.com/office/officeart/2005/8/layout/venn1"/>
    <dgm:cxn modelId="{A399B951-19EF-45B7-B08D-3C9C97A9D6E2}" type="presOf" srcId="{B0347133-72CE-4FF1-A4DC-1B69566E46C4}" destId="{70BA2D28-1FFF-457C-AEAD-70444C01AC03}" srcOrd="1" destOrd="0" presId="urn:microsoft.com/office/officeart/2005/8/layout/venn1"/>
    <dgm:cxn modelId="{4C4E02B6-5C7A-414A-A875-DE05076EB282}" type="presOf" srcId="{D3A5868E-7B60-4298-8ADC-A93EB30C5EE1}" destId="{DD815A93-65FD-4CEC-96D4-F38C2BF01E7A}" srcOrd="0" destOrd="0" presId="urn:microsoft.com/office/officeart/2005/8/layout/venn1"/>
    <dgm:cxn modelId="{3BA318C0-B198-4994-AC2B-C8CD6FCD15BA}" type="presOf" srcId="{9A03ED69-BA92-4729-906F-0BF3DACAD91D}" destId="{B3296076-D708-4B99-A644-F003AAEA24DE}" srcOrd="0" destOrd="0" presId="urn:microsoft.com/office/officeart/2005/8/layout/venn1"/>
    <dgm:cxn modelId="{553F03C3-1340-4797-8B26-0BCE9BB74D13}" srcId="{D3A5868E-7B60-4298-8ADC-A93EB30C5EE1}" destId="{B0347133-72CE-4FF1-A4DC-1B69566E46C4}" srcOrd="1" destOrd="0" parTransId="{158BD615-20E9-4F3B-B664-FEDC6C06CB43}" sibTransId="{B9338D25-C6ED-4FC6-9B61-AFED78F33C6E}"/>
    <dgm:cxn modelId="{728FA8F0-BC48-4F5C-96B0-EB1A157D189F}" type="presOf" srcId="{9A03ED69-BA92-4729-906F-0BF3DACAD91D}" destId="{6287E648-77B6-454C-AF2C-AB3BFD685A02}" srcOrd="1" destOrd="0" presId="urn:microsoft.com/office/officeart/2005/8/layout/venn1"/>
    <dgm:cxn modelId="{BF1E3442-755A-4644-941C-B3EDB13873A9}" type="presParOf" srcId="{DD815A93-65FD-4CEC-96D4-F38C2BF01E7A}" destId="{B3296076-D708-4B99-A644-F003AAEA24DE}" srcOrd="0" destOrd="0" presId="urn:microsoft.com/office/officeart/2005/8/layout/venn1"/>
    <dgm:cxn modelId="{0783C17D-5DDD-4C75-AB13-48FEED8DAEDB}" type="presParOf" srcId="{DD815A93-65FD-4CEC-96D4-F38C2BF01E7A}" destId="{6287E648-77B6-454C-AF2C-AB3BFD685A02}" srcOrd="1" destOrd="0" presId="urn:microsoft.com/office/officeart/2005/8/layout/venn1"/>
    <dgm:cxn modelId="{1E365F46-C2D7-4FEF-BADD-C84F040A1130}" type="presParOf" srcId="{DD815A93-65FD-4CEC-96D4-F38C2BF01E7A}" destId="{1FBE5D4E-4BDE-4577-9F6C-040EF4D21AD0}" srcOrd="2" destOrd="0" presId="urn:microsoft.com/office/officeart/2005/8/layout/venn1"/>
    <dgm:cxn modelId="{40D4FE6D-3B70-4CB7-897D-0BF2B6BED747}" type="presParOf" srcId="{DD815A93-65FD-4CEC-96D4-F38C2BF01E7A}" destId="{70BA2D28-1FFF-457C-AEAD-70444C01AC03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A5868E-7B60-4298-8ADC-A93EB30C5EE1}" type="doc">
      <dgm:prSet loTypeId="urn:microsoft.com/office/officeart/2005/8/layout/venn1" loCatId="relationship" qsTypeId="urn:microsoft.com/office/officeart/2005/8/quickstyle/simple1" qsCatId="simple" csTypeId="urn:microsoft.com/office/officeart/2005/8/colors/accent2_4" csCatId="accent2" phldr="1"/>
      <dgm:spPr/>
    </dgm:pt>
    <dgm:pt modelId="{9A03ED69-BA92-4729-906F-0BF3DACAD91D}">
      <dgm:prSet phldrT="[Text]" custT="1"/>
      <dgm:spPr/>
      <dgm:t>
        <a:bodyPr/>
        <a:lstStyle/>
        <a:p>
          <a:r>
            <a:rPr lang="en-SG" sz="2400" dirty="0"/>
            <a:t>TSM</a:t>
          </a:r>
        </a:p>
      </dgm:t>
    </dgm:pt>
    <dgm:pt modelId="{0B015055-CE8E-4269-B162-CA4730FEF88C}" type="parTrans" cxnId="{93750010-1A7A-4EE3-B1C9-C1B0188F5188}">
      <dgm:prSet/>
      <dgm:spPr/>
      <dgm:t>
        <a:bodyPr/>
        <a:lstStyle/>
        <a:p>
          <a:endParaRPr lang="en-MY"/>
        </a:p>
      </dgm:t>
    </dgm:pt>
    <dgm:pt modelId="{7478EFA5-5514-449A-BC88-0182D3CF46F7}" type="sibTrans" cxnId="{93750010-1A7A-4EE3-B1C9-C1B0188F5188}">
      <dgm:prSet/>
      <dgm:spPr/>
      <dgm:t>
        <a:bodyPr/>
        <a:lstStyle/>
        <a:p>
          <a:endParaRPr lang="en-MY"/>
        </a:p>
      </dgm:t>
    </dgm:pt>
    <dgm:pt modelId="{B0347133-72CE-4FF1-A4DC-1B69566E46C4}">
      <dgm:prSet phldrT="[Text]" custT="1"/>
      <dgm:spPr/>
      <dgm:t>
        <a:bodyPr/>
        <a:lstStyle/>
        <a:p>
          <a:r>
            <a:rPr lang="en-SG" sz="2400" dirty="0"/>
            <a:t>Drive &amp; Act</a:t>
          </a:r>
          <a:endParaRPr lang="en-MY" sz="2400" dirty="0"/>
        </a:p>
      </dgm:t>
    </dgm:pt>
    <dgm:pt modelId="{B9338D25-C6ED-4FC6-9B61-AFED78F33C6E}" type="sibTrans" cxnId="{553F03C3-1340-4797-8B26-0BCE9BB74D13}">
      <dgm:prSet/>
      <dgm:spPr/>
      <dgm:t>
        <a:bodyPr/>
        <a:lstStyle/>
        <a:p>
          <a:endParaRPr lang="en-MY"/>
        </a:p>
      </dgm:t>
    </dgm:pt>
    <dgm:pt modelId="{158BD615-20E9-4F3B-B664-FEDC6C06CB43}" type="parTrans" cxnId="{553F03C3-1340-4797-8B26-0BCE9BB74D13}">
      <dgm:prSet/>
      <dgm:spPr/>
      <dgm:t>
        <a:bodyPr/>
        <a:lstStyle/>
        <a:p>
          <a:endParaRPr lang="en-MY"/>
        </a:p>
      </dgm:t>
    </dgm:pt>
    <dgm:pt modelId="{DD815A93-65FD-4CEC-96D4-F38C2BF01E7A}" type="pres">
      <dgm:prSet presAssocID="{D3A5868E-7B60-4298-8ADC-A93EB30C5EE1}" presName="compositeShape" presStyleCnt="0">
        <dgm:presLayoutVars>
          <dgm:chMax val="7"/>
          <dgm:dir/>
          <dgm:resizeHandles val="exact"/>
        </dgm:presLayoutVars>
      </dgm:prSet>
      <dgm:spPr/>
    </dgm:pt>
    <dgm:pt modelId="{B3296076-D708-4B99-A644-F003AAEA24DE}" type="pres">
      <dgm:prSet presAssocID="{9A03ED69-BA92-4729-906F-0BF3DACAD91D}" presName="circ1" presStyleLbl="vennNode1" presStyleIdx="0" presStyleCnt="2"/>
      <dgm:spPr/>
    </dgm:pt>
    <dgm:pt modelId="{6287E648-77B6-454C-AF2C-AB3BFD685A02}" type="pres">
      <dgm:prSet presAssocID="{9A03ED69-BA92-4729-906F-0BF3DACAD91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FBE5D4E-4BDE-4577-9F6C-040EF4D21AD0}" type="pres">
      <dgm:prSet presAssocID="{B0347133-72CE-4FF1-A4DC-1B69566E46C4}" presName="circ2" presStyleLbl="vennNode1" presStyleIdx="1" presStyleCnt="2"/>
      <dgm:spPr/>
    </dgm:pt>
    <dgm:pt modelId="{70BA2D28-1FFF-457C-AEAD-70444C01AC03}" type="pres">
      <dgm:prSet presAssocID="{B0347133-72CE-4FF1-A4DC-1B69566E46C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3750010-1A7A-4EE3-B1C9-C1B0188F5188}" srcId="{D3A5868E-7B60-4298-8ADC-A93EB30C5EE1}" destId="{9A03ED69-BA92-4729-906F-0BF3DACAD91D}" srcOrd="0" destOrd="0" parTransId="{0B015055-CE8E-4269-B162-CA4730FEF88C}" sibTransId="{7478EFA5-5514-449A-BC88-0182D3CF46F7}"/>
    <dgm:cxn modelId="{118D9068-5E27-4DA7-A1F6-677DCEA0FE30}" type="presOf" srcId="{B0347133-72CE-4FF1-A4DC-1B69566E46C4}" destId="{1FBE5D4E-4BDE-4577-9F6C-040EF4D21AD0}" srcOrd="0" destOrd="0" presId="urn:microsoft.com/office/officeart/2005/8/layout/venn1"/>
    <dgm:cxn modelId="{A399B951-19EF-45B7-B08D-3C9C97A9D6E2}" type="presOf" srcId="{B0347133-72CE-4FF1-A4DC-1B69566E46C4}" destId="{70BA2D28-1FFF-457C-AEAD-70444C01AC03}" srcOrd="1" destOrd="0" presId="urn:microsoft.com/office/officeart/2005/8/layout/venn1"/>
    <dgm:cxn modelId="{4C4E02B6-5C7A-414A-A875-DE05076EB282}" type="presOf" srcId="{D3A5868E-7B60-4298-8ADC-A93EB30C5EE1}" destId="{DD815A93-65FD-4CEC-96D4-F38C2BF01E7A}" srcOrd="0" destOrd="0" presId="urn:microsoft.com/office/officeart/2005/8/layout/venn1"/>
    <dgm:cxn modelId="{3BA318C0-B198-4994-AC2B-C8CD6FCD15BA}" type="presOf" srcId="{9A03ED69-BA92-4729-906F-0BF3DACAD91D}" destId="{B3296076-D708-4B99-A644-F003AAEA24DE}" srcOrd="0" destOrd="0" presId="urn:microsoft.com/office/officeart/2005/8/layout/venn1"/>
    <dgm:cxn modelId="{553F03C3-1340-4797-8B26-0BCE9BB74D13}" srcId="{D3A5868E-7B60-4298-8ADC-A93EB30C5EE1}" destId="{B0347133-72CE-4FF1-A4DC-1B69566E46C4}" srcOrd="1" destOrd="0" parTransId="{158BD615-20E9-4F3B-B664-FEDC6C06CB43}" sibTransId="{B9338D25-C6ED-4FC6-9B61-AFED78F33C6E}"/>
    <dgm:cxn modelId="{728FA8F0-BC48-4F5C-96B0-EB1A157D189F}" type="presOf" srcId="{9A03ED69-BA92-4729-906F-0BF3DACAD91D}" destId="{6287E648-77B6-454C-AF2C-AB3BFD685A02}" srcOrd="1" destOrd="0" presId="urn:microsoft.com/office/officeart/2005/8/layout/venn1"/>
    <dgm:cxn modelId="{BF1E3442-755A-4644-941C-B3EDB13873A9}" type="presParOf" srcId="{DD815A93-65FD-4CEC-96D4-F38C2BF01E7A}" destId="{B3296076-D708-4B99-A644-F003AAEA24DE}" srcOrd="0" destOrd="0" presId="urn:microsoft.com/office/officeart/2005/8/layout/venn1"/>
    <dgm:cxn modelId="{0783C17D-5DDD-4C75-AB13-48FEED8DAEDB}" type="presParOf" srcId="{DD815A93-65FD-4CEC-96D4-F38C2BF01E7A}" destId="{6287E648-77B6-454C-AF2C-AB3BFD685A02}" srcOrd="1" destOrd="0" presId="urn:microsoft.com/office/officeart/2005/8/layout/venn1"/>
    <dgm:cxn modelId="{1E365F46-C2D7-4FEF-BADD-C84F040A1130}" type="presParOf" srcId="{DD815A93-65FD-4CEC-96D4-F38C2BF01E7A}" destId="{1FBE5D4E-4BDE-4577-9F6C-040EF4D21AD0}" srcOrd="2" destOrd="0" presId="urn:microsoft.com/office/officeart/2005/8/layout/venn1"/>
    <dgm:cxn modelId="{40D4FE6D-3B70-4CB7-897D-0BF2B6BED747}" type="presParOf" srcId="{DD815A93-65FD-4CEC-96D4-F38C2BF01E7A}" destId="{70BA2D28-1FFF-457C-AEAD-70444C01AC03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BD1D6D-78BF-4348-BF7B-31B12319EB3A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22F06E5-AF2C-4C59-9145-B5F91D15F93E}">
      <dgm:prSet phldrT="[Text]" custT="1"/>
      <dgm:spPr/>
      <dgm:t>
        <a:bodyPr/>
        <a:lstStyle/>
        <a:p>
          <a:r>
            <a:rPr lang="en-SG" sz="2800" dirty="0" err="1"/>
            <a:t>Drive&amp;Act</a:t>
          </a:r>
          <a:r>
            <a:rPr lang="en-SG" sz="2800" dirty="0"/>
            <a:t> (DAA)</a:t>
          </a:r>
        </a:p>
      </dgm:t>
    </dgm:pt>
    <dgm:pt modelId="{DF3F8307-D8CE-43CD-8261-95329566D578}" type="parTrans" cxnId="{F4A7C753-FB5D-4278-BFEA-23A0222B85BC}">
      <dgm:prSet/>
      <dgm:spPr/>
      <dgm:t>
        <a:bodyPr/>
        <a:lstStyle/>
        <a:p>
          <a:endParaRPr lang="en-SG"/>
        </a:p>
      </dgm:t>
    </dgm:pt>
    <dgm:pt modelId="{D04D032C-C922-45DC-9937-5CEB85756B9D}" type="sibTrans" cxnId="{F4A7C753-FB5D-4278-BFEA-23A0222B85BC}">
      <dgm:prSet/>
      <dgm:spPr/>
      <dgm:t>
        <a:bodyPr/>
        <a:lstStyle/>
        <a:p>
          <a:endParaRPr lang="en-SG"/>
        </a:p>
      </dgm:t>
    </dgm:pt>
    <dgm:pt modelId="{29E564BB-F4EC-487F-A538-DB38637FD697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SG" sz="2800" dirty="0"/>
            <a:t>1. Fine-tune and benchmark 3 model families</a:t>
          </a:r>
          <a:br>
            <a:rPr lang="en-SG" sz="2800" dirty="0"/>
          </a:br>
          <a:r>
            <a:rPr lang="en-SG" sz="2800" dirty="0"/>
            <a:t> on accuracy and efficiency</a:t>
          </a:r>
        </a:p>
      </dgm:t>
    </dgm:pt>
    <dgm:pt modelId="{791D73D3-320F-4822-A03E-277CFA2E188F}" type="parTrans" cxnId="{4C908C7D-B8DE-4FA0-ABCE-AA3D155F61B0}">
      <dgm:prSet/>
      <dgm:spPr/>
      <dgm:t>
        <a:bodyPr/>
        <a:lstStyle/>
        <a:p>
          <a:endParaRPr lang="en-SG"/>
        </a:p>
      </dgm:t>
    </dgm:pt>
    <dgm:pt modelId="{28B46CCA-B866-4876-AC6F-B0DAB853A093}" type="sibTrans" cxnId="{4C908C7D-B8DE-4FA0-ABCE-AA3D155F61B0}">
      <dgm:prSet/>
      <dgm:spPr/>
      <dgm:t>
        <a:bodyPr/>
        <a:lstStyle/>
        <a:p>
          <a:endParaRPr lang="en-SG"/>
        </a:p>
      </dgm:t>
    </dgm:pt>
    <dgm:pt modelId="{57BF5EDA-57A0-4F56-8274-61752E646C54}">
      <dgm:prSet phldrT="[Text]" custT="1"/>
      <dgm:spPr/>
      <dgm:t>
        <a:bodyPr/>
        <a:lstStyle/>
        <a:p>
          <a:r>
            <a:rPr lang="en-SG" sz="2800" dirty="0"/>
            <a:t>Internal Dataset</a:t>
          </a:r>
        </a:p>
      </dgm:t>
    </dgm:pt>
    <dgm:pt modelId="{F4E19E84-CCB8-4ED7-8863-6701CBB1C041}" type="parTrans" cxnId="{5F98E47E-5FB7-455F-B246-0DEB88556BED}">
      <dgm:prSet/>
      <dgm:spPr/>
      <dgm:t>
        <a:bodyPr/>
        <a:lstStyle/>
        <a:p>
          <a:endParaRPr lang="en-SG"/>
        </a:p>
      </dgm:t>
    </dgm:pt>
    <dgm:pt modelId="{8CFC5157-EC88-4E11-8E9B-0A99B09DCAD6}" type="sibTrans" cxnId="{5F98E47E-5FB7-455F-B246-0DEB88556BED}">
      <dgm:prSet/>
      <dgm:spPr/>
      <dgm:t>
        <a:bodyPr/>
        <a:lstStyle/>
        <a:p>
          <a:endParaRPr lang="en-SG"/>
        </a:p>
      </dgm:t>
    </dgm:pt>
    <dgm:pt modelId="{C5E2EE4C-E849-4E62-B5EF-A3ED15CEE427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SG" sz="2800" dirty="0"/>
            <a:t>3. Data construction and annotation</a:t>
          </a:r>
        </a:p>
      </dgm:t>
    </dgm:pt>
    <dgm:pt modelId="{0B92E445-B720-474D-9327-2BDB6DF2CF5F}" type="parTrans" cxnId="{63DF2FD1-B38F-4C20-8672-360E5CAA67C5}">
      <dgm:prSet/>
      <dgm:spPr/>
      <dgm:t>
        <a:bodyPr/>
        <a:lstStyle/>
        <a:p>
          <a:endParaRPr lang="en-SG"/>
        </a:p>
      </dgm:t>
    </dgm:pt>
    <dgm:pt modelId="{CAAA750A-8AE9-4C74-A63A-8957199D1E64}" type="sibTrans" cxnId="{63DF2FD1-B38F-4C20-8672-360E5CAA67C5}">
      <dgm:prSet/>
      <dgm:spPr/>
      <dgm:t>
        <a:bodyPr/>
        <a:lstStyle/>
        <a:p>
          <a:endParaRPr lang="en-SG"/>
        </a:p>
      </dgm:t>
    </dgm:pt>
    <dgm:pt modelId="{547A5A65-FF22-481D-83ED-C36B0BC2D7E7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SG" sz="2800" dirty="0">
              <a:solidFill>
                <a:schemeClr val="bg1"/>
              </a:solidFill>
            </a:rPr>
            <a:t>2. Model robustness improvement:</a:t>
          </a:r>
          <a:br>
            <a:rPr lang="en-SG" sz="2800" dirty="0">
              <a:solidFill>
                <a:schemeClr val="bg1"/>
              </a:solidFill>
            </a:rPr>
          </a:br>
          <a:r>
            <a:rPr lang="en-SG" sz="2800" dirty="0">
              <a:solidFill>
                <a:schemeClr val="bg1"/>
              </a:solidFill>
            </a:rPr>
            <a:t> (a) Class imbalance mitigation</a:t>
          </a:r>
          <a:br>
            <a:rPr lang="en-SG" sz="2800" dirty="0">
              <a:solidFill>
                <a:schemeClr val="bg1"/>
              </a:solidFill>
            </a:rPr>
          </a:br>
          <a:r>
            <a:rPr lang="en-SG" sz="2800" dirty="0">
              <a:solidFill>
                <a:schemeClr val="bg1"/>
              </a:solidFill>
            </a:rPr>
            <a:t> (b) Multi-modality fusion techniques</a:t>
          </a:r>
        </a:p>
      </dgm:t>
    </dgm:pt>
    <dgm:pt modelId="{3DCA1BA2-5C00-4D05-869D-EFEB60FB5787}" type="parTrans" cxnId="{0AB3A241-25E2-4F05-A06F-39E537D49E34}">
      <dgm:prSet/>
      <dgm:spPr/>
      <dgm:t>
        <a:bodyPr/>
        <a:lstStyle/>
        <a:p>
          <a:endParaRPr lang="en-SG"/>
        </a:p>
      </dgm:t>
    </dgm:pt>
    <dgm:pt modelId="{DCB28298-0664-4997-B8BB-0233E882D6D9}" type="sibTrans" cxnId="{0AB3A241-25E2-4F05-A06F-39E537D49E34}">
      <dgm:prSet/>
      <dgm:spPr/>
      <dgm:t>
        <a:bodyPr/>
        <a:lstStyle/>
        <a:p>
          <a:endParaRPr lang="en-SG"/>
        </a:p>
      </dgm:t>
    </dgm:pt>
    <dgm:pt modelId="{C30F9F2C-84B2-4338-891B-89EEF86841AC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SG" sz="2800" dirty="0"/>
            <a:t>4. Live, real-time prototype system</a:t>
          </a:r>
        </a:p>
      </dgm:t>
    </dgm:pt>
    <dgm:pt modelId="{58F9E699-CE82-4BEA-A335-1A0355272785}" type="parTrans" cxnId="{065060DC-4836-40CE-A263-7DB4BF0BD2D8}">
      <dgm:prSet/>
      <dgm:spPr/>
      <dgm:t>
        <a:bodyPr/>
        <a:lstStyle/>
        <a:p>
          <a:endParaRPr lang="en-SG"/>
        </a:p>
      </dgm:t>
    </dgm:pt>
    <dgm:pt modelId="{8A619C91-AC69-4C6C-A228-41728EB0E460}" type="sibTrans" cxnId="{065060DC-4836-40CE-A263-7DB4BF0BD2D8}">
      <dgm:prSet/>
      <dgm:spPr/>
      <dgm:t>
        <a:bodyPr/>
        <a:lstStyle/>
        <a:p>
          <a:endParaRPr lang="en-SG"/>
        </a:p>
      </dgm:t>
    </dgm:pt>
    <dgm:pt modelId="{49C957C5-3A5A-4749-BF63-50973A240EB6}" type="pres">
      <dgm:prSet presAssocID="{B7BD1D6D-78BF-4348-BF7B-31B12319EB3A}" presName="Name0" presStyleCnt="0">
        <dgm:presLayoutVars>
          <dgm:dir/>
          <dgm:animLvl val="lvl"/>
          <dgm:resizeHandles val="exact"/>
        </dgm:presLayoutVars>
      </dgm:prSet>
      <dgm:spPr/>
    </dgm:pt>
    <dgm:pt modelId="{EC3FF569-C4F4-4D78-B92D-61ADEA70191B}" type="pres">
      <dgm:prSet presAssocID="{422F06E5-AF2C-4C59-9145-B5F91D15F93E}" presName="linNode" presStyleCnt="0"/>
      <dgm:spPr/>
    </dgm:pt>
    <dgm:pt modelId="{F8185B56-5EE6-4CE0-BE9F-7BE236F4464B}" type="pres">
      <dgm:prSet presAssocID="{422F06E5-AF2C-4C59-9145-B5F91D15F93E}" presName="parTx" presStyleLbl="revTx" presStyleIdx="0" presStyleCnt="2">
        <dgm:presLayoutVars>
          <dgm:chMax val="1"/>
          <dgm:bulletEnabled val="1"/>
        </dgm:presLayoutVars>
      </dgm:prSet>
      <dgm:spPr/>
    </dgm:pt>
    <dgm:pt modelId="{3E9D3CC7-57B0-47E4-A43A-6286BACAE687}" type="pres">
      <dgm:prSet presAssocID="{422F06E5-AF2C-4C59-9145-B5F91D15F93E}" presName="bracket" presStyleLbl="parChTrans1D1" presStyleIdx="0" presStyleCnt="2"/>
      <dgm:spPr/>
    </dgm:pt>
    <dgm:pt modelId="{C0E4EBCC-DC34-4F45-A5BE-FAB35505E743}" type="pres">
      <dgm:prSet presAssocID="{422F06E5-AF2C-4C59-9145-B5F91D15F93E}" presName="spH" presStyleCnt="0"/>
      <dgm:spPr/>
    </dgm:pt>
    <dgm:pt modelId="{6BA6C08D-E6C2-4328-88DF-2B2226263437}" type="pres">
      <dgm:prSet presAssocID="{422F06E5-AF2C-4C59-9145-B5F91D15F93E}" presName="desTx" presStyleLbl="node1" presStyleIdx="0" presStyleCnt="2">
        <dgm:presLayoutVars>
          <dgm:bulletEnabled val="1"/>
        </dgm:presLayoutVars>
      </dgm:prSet>
      <dgm:spPr/>
    </dgm:pt>
    <dgm:pt modelId="{53A43D15-4B6A-4C78-B2A2-C1D7E934B640}" type="pres">
      <dgm:prSet presAssocID="{D04D032C-C922-45DC-9937-5CEB85756B9D}" presName="spV" presStyleCnt="0"/>
      <dgm:spPr/>
    </dgm:pt>
    <dgm:pt modelId="{9F10CE33-D140-4507-8ABB-A7FAA0159961}" type="pres">
      <dgm:prSet presAssocID="{57BF5EDA-57A0-4F56-8274-61752E646C54}" presName="linNode" presStyleCnt="0"/>
      <dgm:spPr/>
    </dgm:pt>
    <dgm:pt modelId="{E47B88BF-A363-4356-B25B-A130F85D7A3F}" type="pres">
      <dgm:prSet presAssocID="{57BF5EDA-57A0-4F56-8274-61752E646C54}" presName="parTx" presStyleLbl="revTx" presStyleIdx="1" presStyleCnt="2">
        <dgm:presLayoutVars>
          <dgm:chMax val="1"/>
          <dgm:bulletEnabled val="1"/>
        </dgm:presLayoutVars>
      </dgm:prSet>
      <dgm:spPr/>
    </dgm:pt>
    <dgm:pt modelId="{393794EF-D4E7-475A-B87A-F1F20BDCFADB}" type="pres">
      <dgm:prSet presAssocID="{57BF5EDA-57A0-4F56-8274-61752E646C54}" presName="bracket" presStyleLbl="parChTrans1D1" presStyleIdx="1" presStyleCnt="2"/>
      <dgm:spPr/>
    </dgm:pt>
    <dgm:pt modelId="{1A794D23-199C-4702-9B52-BCD2E92842C3}" type="pres">
      <dgm:prSet presAssocID="{57BF5EDA-57A0-4F56-8274-61752E646C54}" presName="spH" presStyleCnt="0"/>
      <dgm:spPr/>
    </dgm:pt>
    <dgm:pt modelId="{BDFA5795-E3F6-459F-A649-4B672AF26621}" type="pres">
      <dgm:prSet presAssocID="{57BF5EDA-57A0-4F56-8274-61752E646C54}" presName="desTx" presStyleLbl="node1" presStyleIdx="1" presStyleCnt="2">
        <dgm:presLayoutVars>
          <dgm:bulletEnabled val="1"/>
        </dgm:presLayoutVars>
      </dgm:prSet>
      <dgm:spPr/>
    </dgm:pt>
  </dgm:ptLst>
  <dgm:cxnLst>
    <dgm:cxn modelId="{3D56872C-8E8C-4B41-BF08-5471258E771F}" type="presOf" srcId="{547A5A65-FF22-481D-83ED-C36B0BC2D7E7}" destId="{6BA6C08D-E6C2-4328-88DF-2B2226263437}" srcOrd="0" destOrd="1" presId="urn:diagrams.loki3.com/BracketList"/>
    <dgm:cxn modelId="{0AB3A241-25E2-4F05-A06F-39E537D49E34}" srcId="{422F06E5-AF2C-4C59-9145-B5F91D15F93E}" destId="{547A5A65-FF22-481D-83ED-C36B0BC2D7E7}" srcOrd="1" destOrd="0" parTransId="{3DCA1BA2-5C00-4D05-869D-EFEB60FB5787}" sibTransId="{DCB28298-0664-4997-B8BB-0233E882D6D9}"/>
    <dgm:cxn modelId="{F4A7C753-FB5D-4278-BFEA-23A0222B85BC}" srcId="{B7BD1D6D-78BF-4348-BF7B-31B12319EB3A}" destId="{422F06E5-AF2C-4C59-9145-B5F91D15F93E}" srcOrd="0" destOrd="0" parTransId="{DF3F8307-D8CE-43CD-8261-95329566D578}" sibTransId="{D04D032C-C922-45DC-9937-5CEB85756B9D}"/>
    <dgm:cxn modelId="{4C908C7D-B8DE-4FA0-ABCE-AA3D155F61B0}" srcId="{422F06E5-AF2C-4C59-9145-B5F91D15F93E}" destId="{29E564BB-F4EC-487F-A538-DB38637FD697}" srcOrd="0" destOrd="0" parTransId="{791D73D3-320F-4822-A03E-277CFA2E188F}" sibTransId="{28B46CCA-B866-4876-AC6F-B0DAB853A093}"/>
    <dgm:cxn modelId="{5F98E47E-5FB7-455F-B246-0DEB88556BED}" srcId="{B7BD1D6D-78BF-4348-BF7B-31B12319EB3A}" destId="{57BF5EDA-57A0-4F56-8274-61752E646C54}" srcOrd="1" destOrd="0" parTransId="{F4E19E84-CCB8-4ED7-8863-6701CBB1C041}" sibTransId="{8CFC5157-EC88-4E11-8E9B-0A99B09DCAD6}"/>
    <dgm:cxn modelId="{DC5C2388-93E1-4EC5-BD9A-2B7AE1A5F175}" type="presOf" srcId="{422F06E5-AF2C-4C59-9145-B5F91D15F93E}" destId="{F8185B56-5EE6-4CE0-BE9F-7BE236F4464B}" srcOrd="0" destOrd="0" presId="urn:diagrams.loki3.com/BracketList"/>
    <dgm:cxn modelId="{2B2845AE-48C6-42DA-80A5-FA43CBC8FE72}" type="presOf" srcId="{57BF5EDA-57A0-4F56-8274-61752E646C54}" destId="{E47B88BF-A363-4356-B25B-A130F85D7A3F}" srcOrd="0" destOrd="0" presId="urn:diagrams.loki3.com/BracketList"/>
    <dgm:cxn modelId="{63DF2FD1-B38F-4C20-8672-360E5CAA67C5}" srcId="{57BF5EDA-57A0-4F56-8274-61752E646C54}" destId="{C5E2EE4C-E849-4E62-B5EF-A3ED15CEE427}" srcOrd="0" destOrd="0" parTransId="{0B92E445-B720-474D-9327-2BDB6DF2CF5F}" sibTransId="{CAAA750A-8AE9-4C74-A63A-8957199D1E64}"/>
    <dgm:cxn modelId="{45A225DB-98CF-4E20-B4D5-4C83F9707A8D}" type="presOf" srcId="{B7BD1D6D-78BF-4348-BF7B-31B12319EB3A}" destId="{49C957C5-3A5A-4749-BF63-50973A240EB6}" srcOrd="0" destOrd="0" presId="urn:diagrams.loki3.com/BracketList"/>
    <dgm:cxn modelId="{065060DC-4836-40CE-A263-7DB4BF0BD2D8}" srcId="{57BF5EDA-57A0-4F56-8274-61752E646C54}" destId="{C30F9F2C-84B2-4338-891B-89EEF86841AC}" srcOrd="1" destOrd="0" parTransId="{58F9E699-CE82-4BEA-A335-1A0355272785}" sibTransId="{8A619C91-AC69-4C6C-A228-41728EB0E460}"/>
    <dgm:cxn modelId="{7C0420E0-CF06-44EA-81F3-F0A919EAF768}" type="presOf" srcId="{29E564BB-F4EC-487F-A538-DB38637FD697}" destId="{6BA6C08D-E6C2-4328-88DF-2B2226263437}" srcOrd="0" destOrd="0" presId="urn:diagrams.loki3.com/BracketList"/>
    <dgm:cxn modelId="{8D6B93FB-F226-4908-9D5F-391F30A10A7E}" type="presOf" srcId="{C5E2EE4C-E849-4E62-B5EF-A3ED15CEE427}" destId="{BDFA5795-E3F6-459F-A649-4B672AF26621}" srcOrd="0" destOrd="0" presId="urn:diagrams.loki3.com/BracketList"/>
    <dgm:cxn modelId="{3C8D91FD-D554-41EE-9B91-F0C781CE23DB}" type="presOf" srcId="{C30F9F2C-84B2-4338-891B-89EEF86841AC}" destId="{BDFA5795-E3F6-459F-A649-4B672AF26621}" srcOrd="0" destOrd="1" presId="urn:diagrams.loki3.com/BracketList"/>
    <dgm:cxn modelId="{95586CDC-F911-4826-BF11-37C76E149878}" type="presParOf" srcId="{49C957C5-3A5A-4749-BF63-50973A240EB6}" destId="{EC3FF569-C4F4-4D78-B92D-61ADEA70191B}" srcOrd="0" destOrd="0" presId="urn:diagrams.loki3.com/BracketList"/>
    <dgm:cxn modelId="{35E72537-4CF4-4B8F-8624-D41FC7BB1986}" type="presParOf" srcId="{EC3FF569-C4F4-4D78-B92D-61ADEA70191B}" destId="{F8185B56-5EE6-4CE0-BE9F-7BE236F4464B}" srcOrd="0" destOrd="0" presId="urn:diagrams.loki3.com/BracketList"/>
    <dgm:cxn modelId="{5A9A1267-6FAF-48B5-8B4D-FD36EF506676}" type="presParOf" srcId="{EC3FF569-C4F4-4D78-B92D-61ADEA70191B}" destId="{3E9D3CC7-57B0-47E4-A43A-6286BACAE687}" srcOrd="1" destOrd="0" presId="urn:diagrams.loki3.com/BracketList"/>
    <dgm:cxn modelId="{241C4FFF-34FE-4DAD-9F3A-0A2E42E56027}" type="presParOf" srcId="{EC3FF569-C4F4-4D78-B92D-61ADEA70191B}" destId="{C0E4EBCC-DC34-4F45-A5BE-FAB35505E743}" srcOrd="2" destOrd="0" presId="urn:diagrams.loki3.com/BracketList"/>
    <dgm:cxn modelId="{6F686195-B556-4DD0-9359-EFAD3028DDC9}" type="presParOf" srcId="{EC3FF569-C4F4-4D78-B92D-61ADEA70191B}" destId="{6BA6C08D-E6C2-4328-88DF-2B2226263437}" srcOrd="3" destOrd="0" presId="urn:diagrams.loki3.com/BracketList"/>
    <dgm:cxn modelId="{E9EAD953-C3BA-436A-AF99-1FCCE19D5C99}" type="presParOf" srcId="{49C957C5-3A5A-4749-BF63-50973A240EB6}" destId="{53A43D15-4B6A-4C78-B2A2-C1D7E934B640}" srcOrd="1" destOrd="0" presId="urn:diagrams.loki3.com/BracketList"/>
    <dgm:cxn modelId="{71A24C06-4176-4FCA-A994-63C6FCDB7E1E}" type="presParOf" srcId="{49C957C5-3A5A-4749-BF63-50973A240EB6}" destId="{9F10CE33-D140-4507-8ABB-A7FAA0159961}" srcOrd="2" destOrd="0" presId="urn:diagrams.loki3.com/BracketList"/>
    <dgm:cxn modelId="{A0585CE4-5B1B-4DE2-BD8B-058538C773FB}" type="presParOf" srcId="{9F10CE33-D140-4507-8ABB-A7FAA0159961}" destId="{E47B88BF-A363-4356-B25B-A130F85D7A3F}" srcOrd="0" destOrd="0" presId="urn:diagrams.loki3.com/BracketList"/>
    <dgm:cxn modelId="{7676C30C-EBD8-464F-B211-E05AE885DEB3}" type="presParOf" srcId="{9F10CE33-D140-4507-8ABB-A7FAA0159961}" destId="{393794EF-D4E7-475A-B87A-F1F20BDCFADB}" srcOrd="1" destOrd="0" presId="urn:diagrams.loki3.com/BracketList"/>
    <dgm:cxn modelId="{52ABA820-A0A5-4EE5-92B1-B2FABD40EC5A}" type="presParOf" srcId="{9F10CE33-D140-4507-8ABB-A7FAA0159961}" destId="{1A794D23-199C-4702-9B52-BCD2E92842C3}" srcOrd="2" destOrd="0" presId="urn:diagrams.loki3.com/BracketList"/>
    <dgm:cxn modelId="{D26178B6-B4AE-48E4-9E07-0336944F620B}" type="presParOf" srcId="{9F10CE33-D140-4507-8ABB-A7FAA0159961}" destId="{BDFA5795-E3F6-459F-A649-4B672AF2662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88C7F-D26B-44A8-9EE9-8C7B9BE05A8B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12291-EA03-46D5-A9EA-3D4223C6DA6B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103ED-0549-4AA7-9D0D-62479F92DC0E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/>
            <a:t>Background</a:t>
          </a:r>
          <a:endParaRPr lang="en-MY" sz="1700" kern="1200"/>
        </a:p>
      </dsp:txBody>
      <dsp:txXfrm>
        <a:off x="333914" y="2456402"/>
        <a:ext cx="1800000" cy="720000"/>
      </dsp:txXfrm>
    </dsp:sp>
    <dsp:sp modelId="{004EEEDA-C183-44F8-8FAC-2EEDD66918B5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28F02-6628-4628-89FF-2355A3A72998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50546-7A3B-4153-8745-9F0327221AFF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 dirty="0"/>
            <a:t>Literature Review</a:t>
          </a:r>
          <a:endParaRPr lang="en-MY" sz="1700" kern="1200" dirty="0"/>
        </a:p>
      </dsp:txBody>
      <dsp:txXfrm>
        <a:off x="2448914" y="2456402"/>
        <a:ext cx="1800000" cy="720000"/>
      </dsp:txXfrm>
    </dsp:sp>
    <dsp:sp modelId="{8B7D8061-2005-4CDD-B27A-AA2C1E8552E8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8381C-1628-46DE-A02A-4DEBBBF0E4EB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31C81-C737-47B0-95E4-B42D85F2E2BB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 dirty="0"/>
            <a:t>Methodology</a:t>
          </a:r>
          <a:endParaRPr lang="en-MY" sz="1700" kern="1200" dirty="0"/>
        </a:p>
      </dsp:txBody>
      <dsp:txXfrm>
        <a:off x="4563914" y="2456402"/>
        <a:ext cx="1800000" cy="720000"/>
      </dsp:txXfrm>
    </dsp:sp>
    <dsp:sp modelId="{44C2E877-F1D6-4ABF-801C-D0512D7A9BE7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6888E-F28E-4EBC-AABA-B9B0FFEB73BD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6D5CD-BF94-4F62-BBCF-2A9319508900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 dirty="0"/>
            <a:t>results</a:t>
          </a:r>
          <a:endParaRPr lang="en-MY" sz="1700" kern="1200" dirty="0"/>
        </a:p>
      </dsp:txBody>
      <dsp:txXfrm>
        <a:off x="6678914" y="2456402"/>
        <a:ext cx="1800000" cy="720000"/>
      </dsp:txXfrm>
    </dsp:sp>
    <dsp:sp modelId="{A7CF8A13-F547-4C67-B4C5-D2EC67BCE743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BDC56-6D6F-44DC-B163-651534EB0584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7EE98-144A-4472-A80C-8F4CCDAC3DC3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/>
            <a:t>Conclusion</a:t>
          </a:r>
          <a:endParaRPr lang="en-MY" sz="1700" kern="1200"/>
        </a:p>
      </dsp:txBody>
      <dsp:txXfrm>
        <a:off x="8793914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A7908-3D61-41F9-B940-C8DF4C13D8C6}">
      <dsp:nvSpPr>
        <dsp:cNvPr id="0" name=""/>
        <dsp:cNvSpPr/>
      </dsp:nvSpPr>
      <dsp:spPr>
        <a:xfrm>
          <a:off x="1239" y="0"/>
          <a:ext cx="2642547" cy="10522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Reduce distracted driving!</a:t>
          </a:r>
          <a:endParaRPr lang="en-MY" sz="1900" kern="1200" dirty="0"/>
        </a:p>
      </dsp:txBody>
      <dsp:txXfrm>
        <a:off x="32059" y="30820"/>
        <a:ext cx="2580907" cy="990647"/>
      </dsp:txXfrm>
    </dsp:sp>
    <dsp:sp modelId="{3D8C1DC4-338C-4F66-9294-AE1392254249}">
      <dsp:nvSpPr>
        <dsp:cNvPr id="0" name=""/>
        <dsp:cNvSpPr/>
      </dsp:nvSpPr>
      <dsp:spPr>
        <a:xfrm>
          <a:off x="2908041" y="198467"/>
          <a:ext cx="560220" cy="6553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900" kern="1200"/>
        </a:p>
      </dsp:txBody>
      <dsp:txXfrm>
        <a:off x="2908041" y="329537"/>
        <a:ext cx="392154" cy="393211"/>
      </dsp:txXfrm>
    </dsp:sp>
    <dsp:sp modelId="{3EC5F2D2-1A9F-41CA-AB9D-88689FE0B007}">
      <dsp:nvSpPr>
        <dsp:cNvPr id="0" name=""/>
        <dsp:cNvSpPr/>
      </dsp:nvSpPr>
      <dsp:spPr>
        <a:xfrm>
          <a:off x="3700805" y="0"/>
          <a:ext cx="2642547" cy="10522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b="1" kern="1200" dirty="0"/>
            <a:t>Solution:</a:t>
          </a:r>
          <a:br>
            <a:rPr lang="en-SG" sz="1900" kern="1200" dirty="0"/>
          </a:br>
          <a:r>
            <a:rPr lang="en-SG" sz="1900" kern="1200" dirty="0"/>
            <a:t>Cabin Monitoring</a:t>
          </a:r>
          <a:endParaRPr lang="en-MY" sz="1900" kern="1200" dirty="0"/>
        </a:p>
      </dsp:txBody>
      <dsp:txXfrm>
        <a:off x="3731625" y="30820"/>
        <a:ext cx="2580907" cy="990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FC76A-16C3-4956-A304-63302497A0C2}">
      <dsp:nvSpPr>
        <dsp:cNvPr id="0" name=""/>
        <dsp:cNvSpPr/>
      </dsp:nvSpPr>
      <dsp:spPr>
        <a:xfrm>
          <a:off x="4571" y="606126"/>
          <a:ext cx="2151684" cy="83055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762E8-8AED-436C-957E-BEB3F54502FA}">
      <dsp:nvSpPr>
        <dsp:cNvPr id="0" name=""/>
        <dsp:cNvSpPr/>
      </dsp:nvSpPr>
      <dsp:spPr>
        <a:xfrm>
          <a:off x="578354" y="813763"/>
          <a:ext cx="1816977" cy="8305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Survey datasets and models</a:t>
          </a:r>
        </a:p>
      </dsp:txBody>
      <dsp:txXfrm>
        <a:off x="602680" y="838089"/>
        <a:ext cx="1768325" cy="781898"/>
      </dsp:txXfrm>
    </dsp:sp>
    <dsp:sp modelId="{744FB7CA-9A11-41E0-893F-44383A233997}">
      <dsp:nvSpPr>
        <dsp:cNvPr id="0" name=""/>
        <dsp:cNvSpPr/>
      </dsp:nvSpPr>
      <dsp:spPr>
        <a:xfrm>
          <a:off x="2462273" y="606126"/>
          <a:ext cx="2151684" cy="83055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D93C5-C1A6-4B4C-B379-7AAC7A1E49A3}">
      <dsp:nvSpPr>
        <dsp:cNvPr id="0" name=""/>
        <dsp:cNvSpPr/>
      </dsp:nvSpPr>
      <dsp:spPr>
        <a:xfrm>
          <a:off x="3036055" y="813763"/>
          <a:ext cx="1816977" cy="8305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Train and evaluate models</a:t>
          </a:r>
        </a:p>
      </dsp:txBody>
      <dsp:txXfrm>
        <a:off x="3060381" y="838089"/>
        <a:ext cx="1768325" cy="781898"/>
      </dsp:txXfrm>
    </dsp:sp>
    <dsp:sp modelId="{98648D4B-CA8A-44AC-9221-D948FEA28FCA}">
      <dsp:nvSpPr>
        <dsp:cNvPr id="0" name=""/>
        <dsp:cNvSpPr/>
      </dsp:nvSpPr>
      <dsp:spPr>
        <a:xfrm>
          <a:off x="4919974" y="606126"/>
          <a:ext cx="2151684" cy="83055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0C5F9-BA5C-49E9-ABA7-E13515029605}">
      <dsp:nvSpPr>
        <dsp:cNvPr id="0" name=""/>
        <dsp:cNvSpPr/>
      </dsp:nvSpPr>
      <dsp:spPr>
        <a:xfrm>
          <a:off x="5493757" y="813763"/>
          <a:ext cx="1816977" cy="8305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Improve model robustness</a:t>
          </a:r>
        </a:p>
      </dsp:txBody>
      <dsp:txXfrm>
        <a:off x="5518083" y="838089"/>
        <a:ext cx="1768325" cy="781898"/>
      </dsp:txXfrm>
    </dsp:sp>
    <dsp:sp modelId="{81C22D17-5559-4A37-9996-CEA6A8EED0C9}">
      <dsp:nvSpPr>
        <dsp:cNvPr id="0" name=""/>
        <dsp:cNvSpPr/>
      </dsp:nvSpPr>
      <dsp:spPr>
        <a:xfrm>
          <a:off x="7377676" y="606126"/>
          <a:ext cx="2151684" cy="83055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8934E-C793-430C-8044-3449FC708837}">
      <dsp:nvSpPr>
        <dsp:cNvPr id="0" name=""/>
        <dsp:cNvSpPr/>
      </dsp:nvSpPr>
      <dsp:spPr>
        <a:xfrm>
          <a:off x="7951458" y="813763"/>
          <a:ext cx="1816977" cy="8305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Construct dataset and fine-tune</a:t>
          </a:r>
        </a:p>
      </dsp:txBody>
      <dsp:txXfrm>
        <a:off x="7975784" y="838089"/>
        <a:ext cx="1768325" cy="7818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4627-AAE8-4508-9753-D264DEB58BA3}">
      <dsp:nvSpPr>
        <dsp:cNvPr id="0" name=""/>
        <dsp:cNvSpPr/>
      </dsp:nvSpPr>
      <dsp:spPr>
        <a:xfrm>
          <a:off x="4825" y="449403"/>
          <a:ext cx="2808856" cy="112354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Hand-crafted features</a:t>
          </a:r>
          <a:endParaRPr lang="en-MY" sz="2400" kern="1200" dirty="0"/>
        </a:p>
      </dsp:txBody>
      <dsp:txXfrm>
        <a:off x="566596" y="449403"/>
        <a:ext cx="1685314" cy="1123542"/>
      </dsp:txXfrm>
    </dsp:sp>
    <dsp:sp modelId="{F7B942C4-7CFE-4A94-82F0-B833A31CCDA7}">
      <dsp:nvSpPr>
        <dsp:cNvPr id="0" name=""/>
        <dsp:cNvSpPr/>
      </dsp:nvSpPr>
      <dsp:spPr>
        <a:xfrm>
          <a:off x="2532796" y="449403"/>
          <a:ext cx="2808856" cy="112354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Two-stream networks</a:t>
          </a:r>
          <a:endParaRPr lang="en-MY" sz="2400" kern="1200" dirty="0"/>
        </a:p>
      </dsp:txBody>
      <dsp:txXfrm>
        <a:off x="3094567" y="449403"/>
        <a:ext cx="1685314" cy="1123542"/>
      </dsp:txXfrm>
    </dsp:sp>
    <dsp:sp modelId="{7AC5E79C-D803-440E-8056-4A16345E0CFA}">
      <dsp:nvSpPr>
        <dsp:cNvPr id="0" name=""/>
        <dsp:cNvSpPr/>
      </dsp:nvSpPr>
      <dsp:spPr>
        <a:xfrm>
          <a:off x="5060767" y="449403"/>
          <a:ext cx="2808856" cy="112354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3D-CNNs</a:t>
          </a:r>
          <a:endParaRPr lang="en-MY" sz="2400" kern="1200" dirty="0"/>
        </a:p>
      </dsp:txBody>
      <dsp:txXfrm>
        <a:off x="5622538" y="449403"/>
        <a:ext cx="1685314" cy="1123542"/>
      </dsp:txXfrm>
    </dsp:sp>
    <dsp:sp modelId="{0D6C4B5D-3211-4580-807D-E9AE9578BFCE}">
      <dsp:nvSpPr>
        <dsp:cNvPr id="0" name=""/>
        <dsp:cNvSpPr/>
      </dsp:nvSpPr>
      <dsp:spPr>
        <a:xfrm>
          <a:off x="7588738" y="449403"/>
          <a:ext cx="2808856" cy="112354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Efficient video modelling</a:t>
          </a:r>
          <a:endParaRPr lang="en-MY" sz="2400" kern="1200" dirty="0"/>
        </a:p>
      </dsp:txBody>
      <dsp:txXfrm>
        <a:off x="8150509" y="449403"/>
        <a:ext cx="1685314" cy="1123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96076-D708-4B99-A644-F003AAEA24DE}">
      <dsp:nvSpPr>
        <dsp:cNvPr id="0" name=""/>
        <dsp:cNvSpPr/>
      </dsp:nvSpPr>
      <dsp:spPr>
        <a:xfrm>
          <a:off x="115124" y="5749"/>
          <a:ext cx="2102145" cy="2102145"/>
        </a:xfrm>
        <a:prstGeom prst="ellipse">
          <a:avLst/>
        </a:prstGeom>
        <a:solidFill>
          <a:schemeClr val="accent2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Efficient Models</a:t>
          </a:r>
        </a:p>
      </dsp:txBody>
      <dsp:txXfrm>
        <a:off x="408666" y="253637"/>
        <a:ext cx="1212048" cy="1606369"/>
      </dsp:txXfrm>
    </dsp:sp>
    <dsp:sp modelId="{1FBE5D4E-4BDE-4577-9F6C-040EF4D21AD0}">
      <dsp:nvSpPr>
        <dsp:cNvPr id="0" name=""/>
        <dsp:cNvSpPr/>
      </dsp:nvSpPr>
      <dsp:spPr>
        <a:xfrm>
          <a:off x="1630184" y="5749"/>
          <a:ext cx="2102145" cy="2102145"/>
        </a:xfrm>
        <a:prstGeom prst="ellipse">
          <a:avLst/>
        </a:prstGeom>
        <a:solidFill>
          <a:schemeClr val="accent2">
            <a:shade val="80000"/>
            <a:alpha val="50000"/>
            <a:hueOff val="-41677"/>
            <a:satOff val="-7303"/>
            <a:lumOff val="368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NIR</a:t>
          </a:r>
          <a:br>
            <a:rPr lang="en-SG" sz="2000" kern="1200" dirty="0"/>
          </a:br>
          <a:r>
            <a:rPr lang="en-SG" sz="2000" kern="1200" dirty="0"/>
            <a:t>Videos</a:t>
          </a:r>
          <a:endParaRPr lang="en-MY" sz="2000" kern="1200" dirty="0"/>
        </a:p>
      </dsp:txBody>
      <dsp:txXfrm>
        <a:off x="2226739" y="253637"/>
        <a:ext cx="1212048" cy="16063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96076-D708-4B99-A644-F003AAEA24DE}">
      <dsp:nvSpPr>
        <dsp:cNvPr id="0" name=""/>
        <dsp:cNvSpPr/>
      </dsp:nvSpPr>
      <dsp:spPr>
        <a:xfrm>
          <a:off x="115124" y="5749"/>
          <a:ext cx="2102145" cy="2102145"/>
        </a:xfrm>
        <a:prstGeom prst="ellipse">
          <a:avLst/>
        </a:prstGeom>
        <a:solidFill>
          <a:srgbClr val="FFFF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 dirty="0"/>
        </a:p>
      </dsp:txBody>
      <dsp:txXfrm>
        <a:off x="408666" y="253637"/>
        <a:ext cx="1212048" cy="1606369"/>
      </dsp:txXfrm>
    </dsp:sp>
    <dsp:sp modelId="{1FBE5D4E-4BDE-4577-9F6C-040EF4D21AD0}">
      <dsp:nvSpPr>
        <dsp:cNvPr id="0" name=""/>
        <dsp:cNvSpPr/>
      </dsp:nvSpPr>
      <dsp:spPr>
        <a:xfrm>
          <a:off x="1630184" y="5749"/>
          <a:ext cx="2102145" cy="210214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000" kern="1200" dirty="0"/>
        </a:p>
      </dsp:txBody>
      <dsp:txXfrm>
        <a:off x="2226739" y="253637"/>
        <a:ext cx="1212048" cy="16063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96076-D708-4B99-A644-F003AAEA24DE}">
      <dsp:nvSpPr>
        <dsp:cNvPr id="0" name=""/>
        <dsp:cNvSpPr/>
      </dsp:nvSpPr>
      <dsp:spPr>
        <a:xfrm>
          <a:off x="115124" y="5749"/>
          <a:ext cx="2102145" cy="2102145"/>
        </a:xfrm>
        <a:prstGeom prst="ellipse">
          <a:avLst/>
        </a:prstGeom>
        <a:solidFill>
          <a:schemeClr val="accent2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TSM</a:t>
          </a:r>
        </a:p>
      </dsp:txBody>
      <dsp:txXfrm>
        <a:off x="408666" y="253637"/>
        <a:ext cx="1212048" cy="1606369"/>
      </dsp:txXfrm>
    </dsp:sp>
    <dsp:sp modelId="{1FBE5D4E-4BDE-4577-9F6C-040EF4D21AD0}">
      <dsp:nvSpPr>
        <dsp:cNvPr id="0" name=""/>
        <dsp:cNvSpPr/>
      </dsp:nvSpPr>
      <dsp:spPr>
        <a:xfrm>
          <a:off x="1630184" y="5749"/>
          <a:ext cx="2102145" cy="2102145"/>
        </a:xfrm>
        <a:prstGeom prst="ellipse">
          <a:avLst/>
        </a:prstGeom>
        <a:solidFill>
          <a:schemeClr val="accent2">
            <a:shade val="80000"/>
            <a:alpha val="50000"/>
            <a:hueOff val="-41677"/>
            <a:satOff val="-7303"/>
            <a:lumOff val="368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Drive &amp; Act</a:t>
          </a:r>
          <a:endParaRPr lang="en-MY" sz="2400" kern="1200" dirty="0"/>
        </a:p>
      </dsp:txBody>
      <dsp:txXfrm>
        <a:off x="2226739" y="253637"/>
        <a:ext cx="1212048" cy="16063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85B56-5EE6-4CE0-BE9F-7BE236F4464B}">
      <dsp:nvSpPr>
        <dsp:cNvPr id="0" name=""/>
        <dsp:cNvSpPr/>
      </dsp:nvSpPr>
      <dsp:spPr>
        <a:xfrm>
          <a:off x="0" y="534337"/>
          <a:ext cx="274320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kern="1200" dirty="0" err="1"/>
            <a:t>Drive&amp;Act</a:t>
          </a:r>
          <a:r>
            <a:rPr lang="en-SG" sz="2800" kern="1200" dirty="0"/>
            <a:t> (DAA)</a:t>
          </a:r>
        </a:p>
      </dsp:txBody>
      <dsp:txXfrm>
        <a:off x="0" y="534337"/>
        <a:ext cx="2743200" cy="1287000"/>
      </dsp:txXfrm>
    </dsp:sp>
    <dsp:sp modelId="{3E9D3CC7-57B0-47E4-A43A-6286BACAE687}">
      <dsp:nvSpPr>
        <dsp:cNvPr id="0" name=""/>
        <dsp:cNvSpPr/>
      </dsp:nvSpPr>
      <dsp:spPr>
        <a:xfrm>
          <a:off x="2743199" y="112040"/>
          <a:ext cx="548640" cy="2131593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6C08D-E6C2-4328-88DF-2B2226263437}">
      <dsp:nvSpPr>
        <dsp:cNvPr id="0" name=""/>
        <dsp:cNvSpPr/>
      </dsp:nvSpPr>
      <dsp:spPr>
        <a:xfrm>
          <a:off x="3511295" y="112040"/>
          <a:ext cx="7461504" cy="2131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SG" sz="2800" kern="1200" dirty="0"/>
            <a:t>1. Fine-tune and benchmark 3 model families</a:t>
          </a:r>
          <a:br>
            <a:rPr lang="en-SG" sz="2800" kern="1200" dirty="0"/>
          </a:br>
          <a:r>
            <a:rPr lang="en-SG" sz="2800" kern="1200" dirty="0"/>
            <a:t> on accuracy and efficiency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SG" sz="2800" kern="1200" dirty="0">
              <a:solidFill>
                <a:schemeClr val="bg1"/>
              </a:solidFill>
            </a:rPr>
            <a:t>2. Model robustness improvement:</a:t>
          </a:r>
          <a:br>
            <a:rPr lang="en-SG" sz="2800" kern="1200" dirty="0">
              <a:solidFill>
                <a:schemeClr val="bg1"/>
              </a:solidFill>
            </a:rPr>
          </a:br>
          <a:r>
            <a:rPr lang="en-SG" sz="2800" kern="1200" dirty="0">
              <a:solidFill>
                <a:schemeClr val="bg1"/>
              </a:solidFill>
            </a:rPr>
            <a:t> (a) Class imbalance mitigation</a:t>
          </a:r>
          <a:br>
            <a:rPr lang="en-SG" sz="2800" kern="1200" dirty="0">
              <a:solidFill>
                <a:schemeClr val="bg1"/>
              </a:solidFill>
            </a:rPr>
          </a:br>
          <a:r>
            <a:rPr lang="en-SG" sz="2800" kern="1200" dirty="0">
              <a:solidFill>
                <a:schemeClr val="bg1"/>
              </a:solidFill>
            </a:rPr>
            <a:t> (b) Multi-modality fusion techniques</a:t>
          </a:r>
        </a:p>
      </dsp:txBody>
      <dsp:txXfrm>
        <a:off x="3511295" y="112040"/>
        <a:ext cx="7461504" cy="2131593"/>
      </dsp:txXfrm>
    </dsp:sp>
    <dsp:sp modelId="{E47B88BF-A363-4356-B25B-A130F85D7A3F}">
      <dsp:nvSpPr>
        <dsp:cNvPr id="0" name=""/>
        <dsp:cNvSpPr/>
      </dsp:nvSpPr>
      <dsp:spPr>
        <a:xfrm>
          <a:off x="0" y="2477634"/>
          <a:ext cx="274320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kern="1200" dirty="0"/>
            <a:t>Internal Dataset</a:t>
          </a:r>
        </a:p>
      </dsp:txBody>
      <dsp:txXfrm>
        <a:off x="0" y="2477634"/>
        <a:ext cx="2743200" cy="1287000"/>
      </dsp:txXfrm>
    </dsp:sp>
    <dsp:sp modelId="{393794EF-D4E7-475A-B87A-F1F20BDCFADB}">
      <dsp:nvSpPr>
        <dsp:cNvPr id="0" name=""/>
        <dsp:cNvSpPr/>
      </dsp:nvSpPr>
      <dsp:spPr>
        <a:xfrm>
          <a:off x="2743199" y="2477634"/>
          <a:ext cx="548640" cy="1287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A5795-E3F6-459F-A649-4B672AF26621}">
      <dsp:nvSpPr>
        <dsp:cNvPr id="0" name=""/>
        <dsp:cNvSpPr/>
      </dsp:nvSpPr>
      <dsp:spPr>
        <a:xfrm>
          <a:off x="3511295" y="2477634"/>
          <a:ext cx="7461504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SG" sz="2800" kern="1200" dirty="0"/>
            <a:t>3. Data construction and annotation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SG" sz="2800" kern="1200" dirty="0"/>
            <a:t>4. Live, real-time prototype system</a:t>
          </a:r>
        </a:p>
      </dsp:txBody>
      <dsp:txXfrm>
        <a:off x="3511295" y="2477634"/>
        <a:ext cx="7461504" cy="128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036D9A-8A9A-AD10-201B-EF9BBF545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BF73BD-0121-3BA5-4A29-8FD7BD8368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F7B7A-DAF5-4A87-BC90-681EA7CABAF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5DD94-0011-C2E7-46F9-5B90F9B691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CEF02-C39D-30C1-7842-7CE2B15F61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08FB3-9911-41A7-8042-2E39C14B2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1E60E-DBED-4CE9-A429-0507792770E7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A405E-6D26-40EA-839A-DAFDBC12A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24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9E720E-60EF-4CF4-9F6C-A93A142F44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50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907E-6299-4205-8376-F003D5BAD39E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F8E5-4750-45E4-9D43-1A84DB811D0B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476A-FA52-42B3-936D-BA042135BC45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4161C-C3FA-4E16-94BF-C2385F2485F1}"/>
              </a:ext>
            </a:extLst>
          </p:cNvPr>
          <p:cNvSpPr txBox="1"/>
          <p:nvPr userDrawn="1"/>
        </p:nvSpPr>
        <p:spPr>
          <a:xfrm>
            <a:off x="181710" y="185059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2020-21 BG4801 FYP</a:t>
            </a:r>
            <a:endParaRPr lang="en-SG" sz="3200" b="1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939488-1950-E214-B090-F2F8B8E25EAA}"/>
              </a:ext>
            </a:extLst>
          </p:cNvPr>
          <p:cNvSpPr txBox="1">
            <a:spLocks/>
          </p:cNvSpPr>
          <p:nvPr userDrawn="1"/>
        </p:nvSpPr>
        <p:spPr>
          <a:xfrm>
            <a:off x="86614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67" b="1" kern="1200" baseline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17BD-8E1B-431E-8EFA-D3F29C7D7B0E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85499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494757"/>
            <a:ext cx="5389033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F6EB-8823-4ABE-9F99-CE5804FA6E80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4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54CD-2B26-4A83-8708-94CA334CF652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71D2-36B4-40FF-A3E4-C5366184203E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7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78861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20"/>
            <a:ext cx="6815667" cy="539820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2125147"/>
            <a:ext cx="4011084" cy="4061672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427A3-8DA9-4490-8335-CAA4D6D214E2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8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F932-855F-4BF6-A8AA-BF1EE8C92C3B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3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808" y="325094"/>
            <a:ext cx="10972800" cy="594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1DCB455F-95F3-46B9-A469-A06A6754B077}" type="datetime1">
              <a:rPr lang="en-US" altLang="zh-CN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581537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FDD2C3-337E-464F-BF7E-4C56909AFE93}"/>
              </a:ext>
            </a:extLst>
          </p:cNvPr>
          <p:cNvSpPr txBox="1"/>
          <p:nvPr userDrawn="1"/>
        </p:nvSpPr>
        <p:spPr>
          <a:xfrm>
            <a:off x="8113690" y="6509447"/>
            <a:ext cx="21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EE4080 FYP 2022-23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570DB6-7D64-72EE-C53D-914D37272A34}"/>
              </a:ext>
            </a:extLst>
          </p:cNvPr>
          <p:cNvSpPr txBox="1">
            <a:spLocks/>
          </p:cNvSpPr>
          <p:nvPr userDrawn="1"/>
        </p:nvSpPr>
        <p:spPr>
          <a:xfrm>
            <a:off x="8661400" y="649287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67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E6562B1-0B0F-0246-9532-09536BC2AE59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4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3733" b="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ICCV.2019.0071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CV.2019.00289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shstats.nhtsa.dot.gov/Api/Public/ViewPublication/813435" TargetMode="External"/><Relationship Id="rId2" Type="http://schemas.openxmlformats.org/officeDocument/2006/relationships/hyperlink" Target="https://www.nhtsa.gov/risky-driving/distracted-drivin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2.xml"/><Relationship Id="rId5" Type="http://schemas.openxmlformats.org/officeDocument/2006/relationships/image" Target="../media/image14.png"/><Relationship Id="rId10" Type="http://schemas.microsoft.com/office/2007/relationships/diagramDrawing" Target="../diagrams/drawing2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871" y="1903072"/>
            <a:ext cx="4547095" cy="1999550"/>
          </a:xfrm>
        </p:spPr>
        <p:txBody>
          <a:bodyPr>
            <a:noAutofit/>
          </a:bodyPr>
          <a:lstStyle/>
          <a:p>
            <a:r>
              <a:rPr lang="en-SG" sz="3200" b="0" dirty="0">
                <a:solidFill>
                  <a:schemeClr val="bg1"/>
                </a:solidFill>
              </a:rPr>
              <a:t>DRIVER ACTION RECOGNITION USING ARTIFICIAL INTELLIGENCE</a:t>
            </a:r>
            <a:endParaRPr lang="en-US" sz="32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871" y="4225156"/>
            <a:ext cx="4442543" cy="2480442"/>
          </a:xfrm>
        </p:spPr>
        <p:txBody>
          <a:bodyPr>
            <a:noAutofit/>
          </a:bodyPr>
          <a:lstStyle/>
          <a:p>
            <a:pPr algn="l"/>
            <a:r>
              <a:rPr lang="en-US" sz="1650" dirty="0">
                <a:solidFill>
                  <a:srgbClr val="FFFFFF"/>
                </a:solidFill>
                <a:cs typeface="Arial"/>
              </a:rPr>
              <a:t>Name: Philip Lee Hann Yung</a:t>
            </a:r>
          </a:p>
          <a:p>
            <a:pPr algn="l"/>
            <a:r>
              <a:rPr lang="en-US" sz="1650" dirty="0">
                <a:solidFill>
                  <a:srgbClr val="FFFFFF"/>
                </a:solidFill>
                <a:cs typeface="Arial"/>
              </a:rPr>
              <a:t>           (U1923382D)</a:t>
            </a:r>
          </a:p>
          <a:p>
            <a:pPr algn="l"/>
            <a:endParaRPr lang="en-US" sz="1650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650" dirty="0">
                <a:solidFill>
                  <a:srgbClr val="FFFFFF"/>
                </a:solidFill>
                <a:cs typeface="Arial"/>
              </a:rPr>
              <a:t>Supervisor: Assoc Prof Yap Kim Hui</a:t>
            </a:r>
          </a:p>
          <a:p>
            <a:pPr algn="l"/>
            <a:r>
              <a:rPr lang="en-US" sz="1650" dirty="0">
                <a:solidFill>
                  <a:srgbClr val="FFFFFF"/>
                </a:solidFill>
                <a:cs typeface="Arial"/>
              </a:rPr>
              <a:t>Examiner: Prof Wen Changyun</a:t>
            </a:r>
          </a:p>
          <a:p>
            <a:pPr algn="l"/>
            <a:endParaRPr lang="en-US" sz="1650" i="1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650" dirty="0">
                <a:solidFill>
                  <a:srgbClr val="FFFFFF"/>
                </a:solidFill>
                <a:cs typeface="Arial"/>
              </a:rPr>
              <a:t>Date: 9 May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04675BF-4E89-C0CD-CDEF-82154BE435D5}"/>
              </a:ext>
            </a:extLst>
          </p:cNvPr>
          <p:cNvSpPr txBox="1">
            <a:spLocks/>
          </p:cNvSpPr>
          <p:nvPr/>
        </p:nvSpPr>
        <p:spPr>
          <a:xfrm>
            <a:off x="3053900" y="490045"/>
            <a:ext cx="1528610" cy="1101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42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609585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3733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121917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828754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2438339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3047924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408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effectLst/>
              </a:rPr>
              <a:t>School of Electrical and Electronic Engineering</a:t>
            </a:r>
          </a:p>
          <a:p>
            <a:pPr marL="0" indent="0" algn="l" rtl="0" eaLnBrk="1" latinLnBrk="0" hangingPunct="1">
              <a:spcBef>
                <a:spcPts val="408"/>
              </a:spcBef>
              <a:spcAft>
                <a:spcPts val="0"/>
              </a:spcAft>
            </a:pPr>
            <a:endParaRPr lang="en-SG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26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Temporal Shift Module (TSM)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D045-7D91-408E-51F5-16B3CD9F9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7367"/>
            <a:ext cx="10972800" cy="4377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sz="2400" dirty="0"/>
              <a:t>Main Idea:</a:t>
            </a:r>
          </a:p>
          <a:p>
            <a:pPr marL="273050" indent="-273050"/>
            <a:r>
              <a:rPr lang="en-MY" sz="2400" dirty="0"/>
              <a:t>Shift along temporal dimension to exchange information.</a:t>
            </a:r>
          </a:p>
          <a:p>
            <a:pPr marL="273050" indent="-273050"/>
            <a:r>
              <a:rPr lang="en-MY" sz="2400" dirty="0"/>
              <a:t>Must not harm spatial feature learning capability.</a:t>
            </a:r>
            <a:endParaRPr lang="en-SG" sz="2400" dirty="0"/>
          </a:p>
          <a:p>
            <a:endParaRPr lang="en-SG" sz="2400" dirty="0"/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Literature Review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5F361-A7F3-C76E-7E97-DBC016C62B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102" y="3053282"/>
            <a:ext cx="5757247" cy="2207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DE1707-D8A2-76BE-ECEC-E8A227173C9F}"/>
              </a:ext>
            </a:extLst>
          </p:cNvPr>
          <p:cNvSpPr txBox="1"/>
          <p:nvPr/>
        </p:nvSpPr>
        <p:spPr>
          <a:xfrm>
            <a:off x="665808" y="5891921"/>
            <a:ext cx="10748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00" dirty="0">
                <a:solidFill>
                  <a:srgbClr val="000000"/>
                </a:solidFill>
              </a:rPr>
              <a:t>[7] J. Lin, C. Gan, and S. Han, “TSM: Temporal Shift Module for Efficient Video Understanding,” in </a:t>
            </a:r>
            <a:r>
              <a:rPr lang="en-MY" sz="1000" i="1" dirty="0">
                <a:solidFill>
                  <a:srgbClr val="000000"/>
                </a:solidFill>
              </a:rPr>
              <a:t>2019 IEEE/CVF International Conference on Computer Vision (ICCV)</a:t>
            </a:r>
            <a:r>
              <a:rPr lang="en-MY" sz="1000" dirty="0">
                <a:solidFill>
                  <a:srgbClr val="000000"/>
                </a:solidFill>
              </a:rPr>
              <a:t>, Oct. 2019, pp. 7082–7092. </a:t>
            </a:r>
            <a:r>
              <a:rPr lang="en-MY" sz="1000" dirty="0" err="1">
                <a:solidFill>
                  <a:srgbClr val="000000"/>
                </a:solidFill>
              </a:rPr>
              <a:t>doi</a:t>
            </a:r>
            <a:r>
              <a:rPr lang="en-MY" sz="1000" dirty="0">
                <a:solidFill>
                  <a:srgbClr val="000000"/>
                </a:solidFill>
              </a:rPr>
              <a:t>: </a:t>
            </a:r>
            <a:r>
              <a:rPr lang="en-MY" sz="1000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10.1109/ICCV.2019.00718</a:t>
            </a:r>
            <a:endParaRPr lang="en-MY" sz="1000" dirty="0">
              <a:solidFill>
                <a:srgbClr val="00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8BE235-42A0-344D-0A80-17F6C0A08302}"/>
              </a:ext>
            </a:extLst>
          </p:cNvPr>
          <p:cNvSpPr txBox="1">
            <a:spLocks/>
          </p:cNvSpPr>
          <p:nvPr/>
        </p:nvSpPr>
        <p:spPr>
          <a:xfrm>
            <a:off x="7323667" y="3379637"/>
            <a:ext cx="3744182" cy="1881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MY" sz="2000" dirty="0"/>
              <a:t>Enjoys 2D-CNN efficiencies</a:t>
            </a:r>
          </a:p>
          <a:p>
            <a:pPr marL="439738" indent="-439738">
              <a:buFont typeface="Wingdings" panose="05000000000000000000" pitchFamily="2" charset="2"/>
              <a:buChar char="q"/>
            </a:pPr>
            <a:r>
              <a:rPr lang="en-MY" sz="2000" dirty="0"/>
              <a:t>Optimised hardware implementation</a:t>
            </a:r>
          </a:p>
          <a:p>
            <a:pPr marL="439738" indent="-439738">
              <a:buFont typeface="Wingdings" panose="05000000000000000000" pitchFamily="2" charset="2"/>
              <a:buChar char="q"/>
            </a:pPr>
            <a:r>
              <a:rPr lang="en-MY" sz="2000" dirty="0"/>
              <a:t>Availability of pretrained weights</a:t>
            </a:r>
          </a:p>
        </p:txBody>
      </p:sp>
    </p:spTree>
    <p:extLst>
      <p:ext uri="{BB962C8B-B14F-4D97-AF65-F5344CB8AC3E}">
        <p14:creationId xmlns:p14="http://schemas.microsoft.com/office/powerpoint/2010/main" val="35731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D045-7D91-408E-51F5-16B3CD9F9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7367"/>
            <a:ext cx="5938345" cy="4377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 u="sng" dirty="0" err="1"/>
              <a:t>Drive&amp;Act</a:t>
            </a:r>
            <a:r>
              <a:rPr lang="en-SG" sz="2400" u="sng" dirty="0"/>
              <a:t> (DAA), 2019</a:t>
            </a:r>
            <a:endParaRPr lang="en-MY" sz="2400" u="sng" dirty="0"/>
          </a:p>
          <a:p>
            <a:pPr marL="273050" indent="-273050"/>
            <a:r>
              <a:rPr lang="en-MY" sz="2400" dirty="0"/>
              <a:t>Multi-modal, multi-view</a:t>
            </a:r>
          </a:p>
          <a:p>
            <a:pPr marL="273050" indent="-273050"/>
            <a:r>
              <a:rPr lang="en-MY" sz="2400" dirty="0"/>
              <a:t>83 activity labels (3 levels)</a:t>
            </a:r>
          </a:p>
          <a:p>
            <a:pPr marL="273050" indent="-273050"/>
            <a:r>
              <a:rPr lang="en-MY" sz="2400" dirty="0"/>
              <a:t>3 train-</a:t>
            </a:r>
            <a:r>
              <a:rPr lang="en-MY" sz="2400" dirty="0" err="1"/>
              <a:t>val</a:t>
            </a:r>
            <a:r>
              <a:rPr lang="en-MY" sz="2400" dirty="0"/>
              <a:t>-test splits</a:t>
            </a:r>
          </a:p>
          <a:p>
            <a:pPr marL="273050" indent="-273050"/>
            <a:r>
              <a:rPr lang="en-MY" sz="2400" dirty="0"/>
              <a:t>15 participants for variability</a:t>
            </a:r>
          </a:p>
          <a:p>
            <a:pPr marL="273050" indent="-273050"/>
            <a:endParaRPr lang="en-MY" sz="2400" dirty="0"/>
          </a:p>
          <a:p>
            <a:pPr marL="0" indent="0">
              <a:buNone/>
            </a:pPr>
            <a:r>
              <a:rPr lang="en-MY" sz="2400" dirty="0">
                <a:solidFill>
                  <a:schemeClr val="bg1">
                    <a:lumMod val="50000"/>
                  </a:schemeClr>
                </a:solidFill>
              </a:rPr>
              <a:t>Largest dataset: 9.6m frames!</a:t>
            </a:r>
          </a:p>
          <a:p>
            <a:pPr marL="0" indent="0">
              <a:buNone/>
            </a:pPr>
            <a:r>
              <a:rPr lang="en-MY" sz="2400" dirty="0">
                <a:solidFill>
                  <a:schemeClr val="bg1">
                    <a:lumMod val="50000"/>
                  </a:schemeClr>
                </a:solidFill>
              </a:rPr>
              <a:t>(in car-cabin activity domain)</a:t>
            </a:r>
          </a:p>
          <a:p>
            <a:pPr marL="0" indent="0">
              <a:buNone/>
            </a:pPr>
            <a:endParaRPr lang="en-MY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TICaM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: A Time-of-flight In-car Cabin Monitoring (123k frames)</a:t>
            </a:r>
            <a:endParaRPr lang="en-MY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Literature Review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2" descr="PDF] Drive&amp;Act: A Multi-Modal Dataset for Fine-Grained Driver Behavior  Recognition in Autonomous Vehicles | Semantic Scholar">
            <a:extLst>
              <a:ext uri="{FF2B5EF4-FFF2-40B4-BE49-F238E27FC236}">
                <a16:creationId xmlns:a16="http://schemas.microsoft.com/office/drawing/2014/main" id="{DAB4A372-505F-5C53-2568-45A675F7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81" y="1321235"/>
            <a:ext cx="4206615" cy="41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45E44F-7CC1-753E-391E-FAF46FBEB1EC}"/>
              </a:ext>
            </a:extLst>
          </p:cNvPr>
          <p:cNvSpPr txBox="1"/>
          <p:nvPr/>
        </p:nvSpPr>
        <p:spPr>
          <a:xfrm>
            <a:off x="665808" y="5891921"/>
            <a:ext cx="10748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00" dirty="0">
                <a:solidFill>
                  <a:srgbClr val="000000"/>
                </a:solidFill>
              </a:rPr>
              <a:t>[8] M. Martin </a:t>
            </a:r>
            <a:r>
              <a:rPr lang="en-MY" sz="1000" i="1" dirty="0">
                <a:solidFill>
                  <a:srgbClr val="000000"/>
                </a:solidFill>
              </a:rPr>
              <a:t>et al.</a:t>
            </a:r>
            <a:r>
              <a:rPr lang="en-MY" sz="1000" dirty="0">
                <a:solidFill>
                  <a:srgbClr val="000000"/>
                </a:solidFill>
              </a:rPr>
              <a:t>, “</a:t>
            </a:r>
            <a:r>
              <a:rPr lang="en-MY" sz="1000" dirty="0" err="1">
                <a:solidFill>
                  <a:srgbClr val="000000"/>
                </a:solidFill>
              </a:rPr>
              <a:t>Drive&amp;Act</a:t>
            </a:r>
            <a:r>
              <a:rPr lang="en-MY" sz="1000" dirty="0">
                <a:solidFill>
                  <a:srgbClr val="000000"/>
                </a:solidFill>
              </a:rPr>
              <a:t>: A Multi-Modal Dataset for Fine-Grained Driver </a:t>
            </a:r>
            <a:r>
              <a:rPr lang="en-MY" sz="1000" dirty="0" err="1">
                <a:solidFill>
                  <a:srgbClr val="000000"/>
                </a:solidFill>
              </a:rPr>
              <a:t>Behavior</a:t>
            </a:r>
            <a:r>
              <a:rPr lang="en-MY" sz="1000" dirty="0">
                <a:solidFill>
                  <a:srgbClr val="000000"/>
                </a:solidFill>
              </a:rPr>
              <a:t> Recognition in Autonomous Vehicles,” in </a:t>
            </a:r>
            <a:r>
              <a:rPr lang="en-MY" sz="1000" i="1" dirty="0">
                <a:solidFill>
                  <a:srgbClr val="000000"/>
                </a:solidFill>
              </a:rPr>
              <a:t>2019 IEEE/CVF International Conference on Computer Vision (ICCV)</a:t>
            </a:r>
            <a:r>
              <a:rPr lang="en-MY" sz="1000" dirty="0">
                <a:solidFill>
                  <a:srgbClr val="000000"/>
                </a:solidFill>
              </a:rPr>
              <a:t>, Oct. 2019, pp. 2801–2810. </a:t>
            </a:r>
            <a:r>
              <a:rPr lang="en-MY" sz="1000" dirty="0" err="1">
                <a:solidFill>
                  <a:srgbClr val="000000"/>
                </a:solidFill>
              </a:rPr>
              <a:t>doi</a:t>
            </a:r>
            <a:r>
              <a:rPr lang="en-MY" sz="1000" dirty="0">
                <a:solidFill>
                  <a:srgbClr val="000000"/>
                </a:solidFill>
              </a:rPr>
              <a:t>: </a:t>
            </a:r>
            <a:r>
              <a:rPr lang="en-MY" sz="1000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10.1109/ICCV.2019.00289</a:t>
            </a:r>
            <a:endParaRPr lang="en-MY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6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6E11-90FC-E183-A312-041CABB7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Metric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4BE5767-1664-F76A-2204-25B33ADBB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1" y="1318201"/>
            <a:ext cx="6862248" cy="462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18FB3D-1FCD-76FC-7CF9-E598DC90B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36839" y="1859833"/>
                <a:ext cx="3517698" cy="31383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sz="2400" u="sng" dirty="0" err="1"/>
                  <a:t>BalAcc</a:t>
                </a:r>
                <a:r>
                  <a:rPr lang="en-SG" sz="2400" u="sng" dirty="0"/>
                  <a:t> Score</a:t>
                </a:r>
              </a:p>
              <a:p>
                <a:pPr marL="0" indent="0">
                  <a:buNone/>
                </a:pPr>
                <a:r>
                  <a:rPr lang="en-SG" sz="2400" dirty="0"/>
                  <a:t>Mean class accuracy</a:t>
                </a:r>
              </a:p>
              <a:p>
                <a:pPr marL="0" indent="0">
                  <a:buNone/>
                </a:pPr>
                <a:r>
                  <a:rPr lang="en-SG" sz="2400" dirty="0"/>
                  <a:t>Class imbalance issue</a:t>
                </a:r>
              </a:p>
              <a:p>
                <a:pPr marL="0" indent="0">
                  <a:buNone/>
                </a:pPr>
                <a:endParaRPr lang="en-SG" sz="24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sz="2400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SG" sz="2400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SG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18FB3D-1FCD-76FC-7CF9-E598DC90B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36839" y="1859833"/>
                <a:ext cx="3517698" cy="3138334"/>
              </a:xfrm>
              <a:blipFill>
                <a:blip r:embed="rId3"/>
                <a:stretch>
                  <a:fillRect l="-2773" t="-13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D2579DC7-A44D-CBBA-23C3-679588BFA4EF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Literature Review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4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AB2B-F020-4F0B-AADE-0AEDA38C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Single-modality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375CE-6872-E7FB-3A6A-DD21EC7EA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Methodology, Results</a:t>
            </a:r>
          </a:p>
        </p:txBody>
      </p:sp>
    </p:spTree>
    <p:extLst>
      <p:ext uri="{BB962C8B-B14F-4D97-AF65-F5344CB8AC3E}">
        <p14:creationId xmlns:p14="http://schemas.microsoft.com/office/powerpoint/2010/main" val="32037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End-to-end ML Project Pipeline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Methodology</a:t>
            </a:r>
          </a:p>
        </p:txBody>
      </p:sp>
      <p:pic>
        <p:nvPicPr>
          <p:cNvPr id="1026" name="Picture 2" descr="Machine Learning Pipeline">
            <a:extLst>
              <a:ext uri="{FF2B5EF4-FFF2-40B4-BE49-F238E27FC236}">
                <a16:creationId xmlns:a16="http://schemas.microsoft.com/office/drawing/2014/main" id="{36ED57EB-6A07-5FF4-9D49-0698C0E97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08" y="1201358"/>
            <a:ext cx="7143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33EEE37-E750-6371-DC3B-FC9E9AB04DBA}"/>
              </a:ext>
            </a:extLst>
          </p:cNvPr>
          <p:cNvSpPr/>
          <p:nvPr/>
        </p:nvSpPr>
        <p:spPr>
          <a:xfrm rot="5400000">
            <a:off x="2075611" y="2074402"/>
            <a:ext cx="279640" cy="2293302"/>
          </a:xfrm>
          <a:prstGeom prst="rightBrace">
            <a:avLst>
              <a:gd name="adj1" fmla="val 30132"/>
              <a:gd name="adj2" fmla="val 50000"/>
            </a:avLst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F6A540-82CF-1EA7-D2C8-69E0F211F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780" y="3430998"/>
            <a:ext cx="2293302" cy="186293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SG" sz="2000" dirty="0"/>
              <a:t>Dataset</a:t>
            </a:r>
          </a:p>
          <a:p>
            <a:pPr marL="0" indent="0" algn="ctr">
              <a:buNone/>
            </a:pPr>
            <a:r>
              <a:rPr lang="en-SG" sz="1400" dirty="0" err="1">
                <a:solidFill>
                  <a:schemeClr val="accent2">
                    <a:lumMod val="75000"/>
                  </a:schemeClr>
                </a:solidFill>
              </a:rPr>
              <a:t>Drive&amp;Act</a:t>
            </a:r>
            <a:endParaRPr lang="en-SG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Conti-Action-2023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EAAB9F6-4AED-11C9-F95F-8A692F3733E8}"/>
              </a:ext>
            </a:extLst>
          </p:cNvPr>
          <p:cNvSpPr/>
          <p:nvPr/>
        </p:nvSpPr>
        <p:spPr>
          <a:xfrm rot="5400000">
            <a:off x="4178732" y="2568585"/>
            <a:ext cx="279640" cy="1297623"/>
          </a:xfrm>
          <a:prstGeom prst="rightBrace">
            <a:avLst>
              <a:gd name="adj1" fmla="val 30132"/>
              <a:gd name="adj2" fmla="val 50000"/>
            </a:avLst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DB5E59-C093-910C-1761-52800F8E23C9}"/>
              </a:ext>
            </a:extLst>
          </p:cNvPr>
          <p:cNvSpPr txBox="1">
            <a:spLocks/>
          </p:cNvSpPr>
          <p:nvPr/>
        </p:nvSpPr>
        <p:spPr>
          <a:xfrm>
            <a:off x="3171901" y="3430998"/>
            <a:ext cx="2293302" cy="1492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</a:pPr>
            <a:r>
              <a:rPr lang="en-SG" sz="2000" dirty="0"/>
              <a:t>Pre-processing</a:t>
            </a:r>
          </a:p>
          <a:p>
            <a:pPr marL="0" indent="0" algn="ctr">
              <a:buFont typeface="Arial"/>
              <a:buNone/>
            </a:pPr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Video </a:t>
            </a:r>
            <a:r>
              <a:rPr lang="en-SG" sz="14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Raw frames</a:t>
            </a:r>
          </a:p>
          <a:p>
            <a:pPr marL="0" indent="0" algn="ctr">
              <a:buFont typeface="Arial"/>
              <a:buNone/>
            </a:pPr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Normalisation</a:t>
            </a:r>
          </a:p>
          <a:p>
            <a:pPr marL="0" indent="0" algn="ctr">
              <a:buFont typeface="Arial"/>
              <a:buNone/>
            </a:pPr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Resize and Crop</a:t>
            </a:r>
          </a:p>
          <a:p>
            <a:pPr marL="0" indent="0" algn="ctr">
              <a:buFont typeface="Arial"/>
              <a:buNone/>
            </a:pPr>
            <a:endParaRPr lang="en-SG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6E3126-898D-5B84-FA8B-1059D7BC72D9}"/>
              </a:ext>
            </a:extLst>
          </p:cNvPr>
          <p:cNvSpPr/>
          <p:nvPr/>
        </p:nvSpPr>
        <p:spPr>
          <a:xfrm>
            <a:off x="5857269" y="3213749"/>
            <a:ext cx="4955872" cy="2594828"/>
          </a:xfrm>
          <a:prstGeom prst="roundRect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SG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231C848-416B-0713-915A-EF47D2F0132D}"/>
              </a:ext>
            </a:extLst>
          </p:cNvPr>
          <p:cNvSpPr/>
          <p:nvPr/>
        </p:nvSpPr>
        <p:spPr>
          <a:xfrm>
            <a:off x="8055565" y="1684315"/>
            <a:ext cx="279640" cy="1028979"/>
          </a:xfrm>
          <a:prstGeom prst="rightBrace">
            <a:avLst>
              <a:gd name="adj1" fmla="val 30132"/>
              <a:gd name="adj2" fmla="val 50000"/>
            </a:avLst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F75F8-EF33-2F77-E0F9-EB6593F88319}"/>
              </a:ext>
            </a:extLst>
          </p:cNvPr>
          <p:cNvSpPr txBox="1"/>
          <p:nvPr/>
        </p:nvSpPr>
        <p:spPr>
          <a:xfrm>
            <a:off x="6085969" y="3454151"/>
            <a:ext cx="17981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dirty="0"/>
              <a:t>① Train</a:t>
            </a:r>
          </a:p>
          <a:p>
            <a:pPr algn="ctr"/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3 model families</a:t>
            </a:r>
          </a:p>
          <a:p>
            <a:pPr algn="ctr"/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(TSM, I3D, VST)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0F44911-84B9-33F5-5825-4751AC81B6DB}"/>
              </a:ext>
            </a:extLst>
          </p:cNvPr>
          <p:cNvSpPr/>
          <p:nvPr/>
        </p:nvSpPr>
        <p:spPr>
          <a:xfrm>
            <a:off x="5140083" y="1643674"/>
            <a:ext cx="1168400" cy="111025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6A704A-08E3-DBB2-27C8-284BC33C6FE7}"/>
              </a:ext>
            </a:extLst>
          </p:cNvPr>
          <p:cNvCxnSpPr>
            <a:cxnSpLocks/>
          </p:cNvCxnSpPr>
          <p:nvPr/>
        </p:nvCxnSpPr>
        <p:spPr>
          <a:xfrm>
            <a:off x="5140083" y="2642174"/>
            <a:ext cx="733780" cy="289881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CFF8EB-DC1E-E00D-EAB5-63BC7CF92FAB}"/>
              </a:ext>
            </a:extLst>
          </p:cNvPr>
          <p:cNvCxnSpPr>
            <a:cxnSpLocks/>
          </p:cNvCxnSpPr>
          <p:nvPr/>
        </p:nvCxnSpPr>
        <p:spPr>
          <a:xfrm>
            <a:off x="6308483" y="2642174"/>
            <a:ext cx="4118333" cy="57157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5E065D-3440-480F-690A-B91DA3D0460A}"/>
              </a:ext>
            </a:extLst>
          </p:cNvPr>
          <p:cNvSpPr txBox="1"/>
          <p:nvPr/>
        </p:nvSpPr>
        <p:spPr>
          <a:xfrm>
            <a:off x="7937211" y="3454150"/>
            <a:ext cx="2641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dirty="0"/>
              <a:t>③ Evaluate</a:t>
            </a:r>
          </a:p>
          <a:p>
            <a:pPr algn="ctr"/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Validation and testing sets</a:t>
            </a:r>
          </a:p>
          <a:p>
            <a:pPr algn="ctr"/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SG" sz="1400" dirty="0" err="1">
                <a:solidFill>
                  <a:schemeClr val="accent2">
                    <a:lumMod val="75000"/>
                  </a:schemeClr>
                </a:solidFill>
              </a:rPr>
              <a:t>BalAcc</a:t>
            </a:r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 score)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8AFE82D-6461-8C12-D58A-8EF13172B0C9}"/>
              </a:ext>
            </a:extLst>
          </p:cNvPr>
          <p:cNvSpPr txBox="1">
            <a:spLocks/>
          </p:cNvSpPr>
          <p:nvPr/>
        </p:nvSpPr>
        <p:spPr>
          <a:xfrm>
            <a:off x="8195385" y="1624389"/>
            <a:ext cx="3454399" cy="14129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</a:pPr>
            <a:r>
              <a:rPr lang="en-SG" sz="2000" dirty="0"/>
              <a:t>Live Real-time System</a:t>
            </a:r>
          </a:p>
          <a:p>
            <a:pPr marL="0" indent="0" algn="ctr">
              <a:buNone/>
            </a:pPr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Fine-tune on Conti-Action-2023</a:t>
            </a:r>
          </a:p>
          <a:p>
            <a:pPr marL="0" indent="0" algn="ctr">
              <a:buFont typeface="Arial"/>
              <a:buNone/>
            </a:pPr>
            <a:r>
              <a:rPr lang="en-SG" sz="1400" u="sng" dirty="0">
                <a:solidFill>
                  <a:schemeClr val="accent2">
                    <a:lumMod val="75000"/>
                  </a:schemeClr>
                </a:solidFill>
              </a:rPr>
              <a:t>30 FPS Live System</a:t>
            </a:r>
          </a:p>
          <a:p>
            <a:pPr marL="0" indent="0" algn="ctr">
              <a:buFont typeface="Arial"/>
              <a:buNone/>
            </a:pPr>
            <a:endParaRPr lang="en-SG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C90124-7242-0C75-B5BD-9CED548871BA}"/>
              </a:ext>
            </a:extLst>
          </p:cNvPr>
          <p:cNvSpPr txBox="1"/>
          <p:nvPr/>
        </p:nvSpPr>
        <p:spPr>
          <a:xfrm>
            <a:off x="6080832" y="4556100"/>
            <a:ext cx="1798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dirty="0"/>
              <a:t>② Fine-tune</a:t>
            </a:r>
          </a:p>
          <a:p>
            <a:pPr algn="ctr"/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Hyperparameters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45884F-6001-0D63-21C4-CE9F2E058526}"/>
              </a:ext>
            </a:extLst>
          </p:cNvPr>
          <p:cNvSpPr txBox="1"/>
          <p:nvPr/>
        </p:nvSpPr>
        <p:spPr>
          <a:xfrm>
            <a:off x="7937211" y="4556100"/>
            <a:ext cx="2641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dirty="0"/>
              <a:t>④ Improve</a:t>
            </a:r>
          </a:p>
          <a:p>
            <a:pPr algn="ctr"/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Class imbalance mitigation</a:t>
            </a:r>
          </a:p>
          <a:p>
            <a:pPr algn="ctr"/>
            <a:r>
              <a:rPr lang="en-SG" sz="1400" dirty="0">
                <a:solidFill>
                  <a:schemeClr val="accent2">
                    <a:lumMod val="75000"/>
                  </a:schemeClr>
                </a:solidFill>
              </a:rPr>
              <a:t>Multi-modal fusion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8FC532-0841-3F05-8FFA-8A624B1DF6C2}"/>
              </a:ext>
            </a:extLst>
          </p:cNvPr>
          <p:cNvSpPr txBox="1"/>
          <p:nvPr/>
        </p:nvSpPr>
        <p:spPr>
          <a:xfrm>
            <a:off x="649564" y="6090217"/>
            <a:ext cx="10748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00" dirty="0">
                <a:solidFill>
                  <a:srgbClr val="000000"/>
                </a:solidFill>
                <a:latin typeface="+mj-lt"/>
              </a:rPr>
              <a:t>[9] </a:t>
            </a:r>
            <a:r>
              <a:rPr lang="en-SG" sz="1000" kern="0" dirty="0">
                <a:effectLst/>
                <a:latin typeface="+mj-lt"/>
                <a:ea typeface="DengXian" panose="02010600030101010101" pitchFamily="2" charset="-122"/>
              </a:rPr>
              <a:t>“Machine Learning Pipeline - </a:t>
            </a:r>
            <a:r>
              <a:rPr lang="en-SG" sz="1000" kern="0" dirty="0" err="1">
                <a:effectLst/>
                <a:latin typeface="+mj-lt"/>
                <a:ea typeface="DengXian" panose="02010600030101010101" pitchFamily="2" charset="-122"/>
              </a:rPr>
              <a:t>Javatpoint</a:t>
            </a:r>
            <a:r>
              <a:rPr lang="en-SG" sz="1000" kern="0" dirty="0">
                <a:effectLst/>
                <a:latin typeface="+mj-lt"/>
                <a:ea typeface="DengXian" panose="02010600030101010101" pitchFamily="2" charset="-122"/>
              </a:rPr>
              <a:t>,” </a:t>
            </a:r>
            <a:r>
              <a:rPr lang="en-SG" sz="1000" i="1" kern="0" dirty="0">
                <a:effectLst/>
                <a:latin typeface="+mj-lt"/>
                <a:ea typeface="DengXian" panose="02010600030101010101" pitchFamily="2" charset="-122"/>
              </a:rPr>
              <a:t>www.javatpoint.com</a:t>
            </a:r>
            <a:r>
              <a:rPr lang="en-SG" sz="1000" kern="0" dirty="0">
                <a:effectLst/>
                <a:latin typeface="+mj-lt"/>
                <a:ea typeface="DengXian" panose="02010600030101010101" pitchFamily="2" charset="-122"/>
              </a:rPr>
              <a:t>. https://www.javatpoint.com/machine-learning-pipeline (accessed May 08, 2023).</a:t>
            </a:r>
            <a:endParaRPr lang="en-MY" sz="1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1" name="Picture 40" descr="Arrow&#10;&#10;Description automatically generated with medium confidence">
            <a:extLst>
              <a:ext uri="{FF2B5EF4-FFF2-40B4-BE49-F238E27FC236}">
                <a16:creationId xmlns:a16="http://schemas.microsoft.com/office/drawing/2014/main" id="{84942D69-E2F0-9741-CEA7-5D56BEFFE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4061" y="4966690"/>
            <a:ext cx="2099245" cy="793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6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/>
      <p:bldP spid="9" grpId="0" animBg="1"/>
      <p:bldP spid="10" grpId="0"/>
      <p:bldP spid="11" grpId="0" animBg="1"/>
      <p:bldP spid="12" grpId="0" animBg="1"/>
      <p:bldP spid="17" grpId="0"/>
      <p:bldP spid="18" grpId="0" animBg="1"/>
      <p:bldP spid="26" grpId="0"/>
      <p:bldP spid="13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①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C3D1-87DC-68A6-7569-14584F952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3 model families</a:t>
            </a:r>
          </a:p>
          <a:p>
            <a:pPr lvl="1"/>
            <a:r>
              <a:rPr lang="en-SG" sz="2266" dirty="0"/>
              <a:t>TSM (main method)</a:t>
            </a:r>
          </a:p>
          <a:p>
            <a:pPr lvl="1"/>
            <a:r>
              <a:rPr lang="en-SG" sz="2266" dirty="0"/>
              <a:t>I3D</a:t>
            </a:r>
          </a:p>
          <a:p>
            <a:pPr lvl="1"/>
            <a:r>
              <a:rPr lang="en-SG" sz="2266" dirty="0"/>
              <a:t>VST</a:t>
            </a:r>
          </a:p>
          <a:p>
            <a:endParaRPr lang="en-SG" sz="2800" dirty="0"/>
          </a:p>
          <a:p>
            <a:r>
              <a:rPr lang="en-SG" sz="2800" dirty="0"/>
              <a:t>2 datasets</a:t>
            </a:r>
          </a:p>
          <a:p>
            <a:pPr lvl="1"/>
            <a:r>
              <a:rPr lang="en-SG" sz="2266" dirty="0" err="1"/>
              <a:t>Drive&amp;Act</a:t>
            </a:r>
            <a:r>
              <a:rPr lang="en-SG" sz="2266" dirty="0"/>
              <a:t> (benchmark)</a:t>
            </a:r>
          </a:p>
          <a:p>
            <a:pPr lvl="1"/>
            <a:r>
              <a:rPr lang="en-SG" sz="2266" dirty="0">
                <a:solidFill>
                  <a:schemeClr val="bg1">
                    <a:lumMod val="65000"/>
                  </a:schemeClr>
                </a:solidFill>
              </a:rPr>
              <a:t>Conti-Action-2023 (demo only)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Methodology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F6C639-3BE6-42C8-C8E9-7B5F3FB3E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044349"/>
              </p:ext>
            </p:extLst>
          </p:nvPr>
        </p:nvGraphicFramePr>
        <p:xfrm>
          <a:off x="6602929" y="3131222"/>
          <a:ext cx="3847454" cy="2113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06932EE-B8A6-782C-3EA3-15952AE914CA}"/>
              </a:ext>
            </a:extLst>
          </p:cNvPr>
          <p:cNvSpPr txBox="1">
            <a:spLocks/>
          </p:cNvSpPr>
          <p:nvPr/>
        </p:nvSpPr>
        <p:spPr>
          <a:xfrm>
            <a:off x="6551873" y="1889195"/>
            <a:ext cx="3174886" cy="686856"/>
          </a:xfrm>
          <a:prstGeom prst="roundRect">
            <a:avLst/>
          </a:prstGeom>
          <a:solidFill>
            <a:srgbClr val="FFFFFF"/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/>
            <a:r>
              <a:rPr lang="en-SG" sz="2800" dirty="0"/>
              <a:t>Research Gap!</a:t>
            </a:r>
            <a:endParaRPr lang="en-MY" sz="2800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42FB9428-C616-AED5-CBE6-86A870328D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95349"/>
              </p:ext>
            </p:extLst>
          </p:nvPr>
        </p:nvGraphicFramePr>
        <p:xfrm>
          <a:off x="6602929" y="3142031"/>
          <a:ext cx="3847454" cy="2113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5019CBE4-C5B3-1BCF-805C-795ACC22E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845279"/>
              </p:ext>
            </p:extLst>
          </p:nvPr>
        </p:nvGraphicFramePr>
        <p:xfrm>
          <a:off x="6600961" y="3131222"/>
          <a:ext cx="3847454" cy="2113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8A78F3-7350-EB08-7538-CF6E61D45A6C}"/>
              </a:ext>
            </a:extLst>
          </p:cNvPr>
          <p:cNvCxnSpPr>
            <a:cxnSpLocks/>
          </p:cNvCxnSpPr>
          <p:nvPr/>
        </p:nvCxnSpPr>
        <p:spPr>
          <a:xfrm>
            <a:off x="8139316" y="2576051"/>
            <a:ext cx="397030" cy="162280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2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10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② Varying Learning Rate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Methodology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73A93CB-D351-257D-538E-93461F76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47" y="1537340"/>
            <a:ext cx="6842505" cy="39057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AF29A5-770E-282E-CF31-10E0E705A76D}"/>
              </a:ext>
            </a:extLst>
          </p:cNvPr>
          <p:cNvSpPr txBox="1"/>
          <p:nvPr/>
        </p:nvSpPr>
        <p:spPr>
          <a:xfrm>
            <a:off x="2430580" y="5443132"/>
            <a:ext cx="682725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Sample </a:t>
            </a:r>
            <a:r>
              <a:rPr lang="en-SG" dirty="0" err="1">
                <a:solidFill>
                  <a:schemeClr val="bg1">
                    <a:lumMod val="50000"/>
                  </a:schemeClr>
                </a:solidFill>
              </a:rPr>
              <a:t>BalAcc</a:t>
            </a: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 curve for selecting learning rate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103945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BF1DF-BDA6-2D6F-0B95-BE3378BE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② Fine-tune Hyperparameters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7DAD27EE-2E3D-3F64-F9AB-218D47EE4159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Methodology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2DD5E60-A082-AA88-8966-E40875D5977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27124724"/>
                  </p:ext>
                </p:extLst>
              </p:nvPr>
            </p:nvGraphicFramePr>
            <p:xfrm>
              <a:off x="1560000" y="1524230"/>
              <a:ext cx="9072000" cy="38095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4101910373"/>
                        </a:ext>
                      </a:extLst>
                    </a:gridCol>
                    <a:gridCol w="2304000">
                      <a:extLst>
                        <a:ext uri="{9D8B030D-6E8A-4147-A177-3AD203B41FA5}">
                          <a16:colId xmlns:a16="http://schemas.microsoft.com/office/drawing/2014/main" val="860444665"/>
                        </a:ext>
                      </a:extLst>
                    </a:gridCol>
                    <a:gridCol w="2304000">
                      <a:extLst>
                        <a:ext uri="{9D8B030D-6E8A-4147-A177-3AD203B41FA5}">
                          <a16:colId xmlns:a16="http://schemas.microsoft.com/office/drawing/2014/main" val="1018909446"/>
                        </a:ext>
                      </a:extLst>
                    </a:gridCol>
                    <a:gridCol w="2304000">
                      <a:extLst>
                        <a:ext uri="{9D8B030D-6E8A-4147-A177-3AD203B41FA5}">
                          <a16:colId xmlns:a16="http://schemas.microsoft.com/office/drawing/2014/main" val="611720164"/>
                        </a:ext>
                      </a:extLst>
                    </a:gridCol>
                  </a:tblGrid>
                  <a:tr h="4975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Training Parameter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TSM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I3D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>
                              <a:effectLst/>
                            </a:rPr>
                            <a:t>VST</a:t>
                          </a:r>
                          <a:endParaRPr lang="en-SG" sz="16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extLst>
                      <a:ext uri="{0D108BD9-81ED-4DB2-BD59-A6C34878D82A}">
                        <a16:rowId xmlns:a16="http://schemas.microsoft.com/office/drawing/2014/main" val="592335138"/>
                      </a:ext>
                    </a:extLst>
                  </a:tr>
                  <a:tr h="331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MY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sz="1600" kern="100" dirty="0">
                              <a:effectLst/>
                            </a:rPr>
                            <a:t> (No. of Frames)</a:t>
                          </a:r>
                        </a:p>
                        <a:p>
                          <a:pPr algn="l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Backbone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l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Pretrained Weights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l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Batch Size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l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Number of Epochs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l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Learning Rate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l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LR Scheduler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l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Optimizer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8, 16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ResNet50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ImageNet/Kinetics400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32, 16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25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0.0010, 0.0005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Step decay: 9, 17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SGD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32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ResNet50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Kinetics400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128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20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0.1000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Step decay: 9, 16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SGD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32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VST: Tiny, Base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Kinetics400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32, 16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20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0.0004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Cosine annealing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 err="1">
                              <a:effectLst/>
                            </a:rPr>
                            <a:t>AdamW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extLst>
                      <a:ext uri="{0D108BD9-81ED-4DB2-BD59-A6C34878D82A}">
                        <a16:rowId xmlns:a16="http://schemas.microsoft.com/office/drawing/2014/main" val="1075536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2DD5E60-A082-AA88-8966-E40875D5977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27124724"/>
                  </p:ext>
                </p:extLst>
              </p:nvPr>
            </p:nvGraphicFramePr>
            <p:xfrm>
              <a:off x="1560000" y="1524230"/>
              <a:ext cx="9072000" cy="38095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4101910373"/>
                        </a:ext>
                      </a:extLst>
                    </a:gridCol>
                    <a:gridCol w="2304000">
                      <a:extLst>
                        <a:ext uri="{9D8B030D-6E8A-4147-A177-3AD203B41FA5}">
                          <a16:colId xmlns:a16="http://schemas.microsoft.com/office/drawing/2014/main" val="860444665"/>
                        </a:ext>
                      </a:extLst>
                    </a:gridCol>
                    <a:gridCol w="2304000">
                      <a:extLst>
                        <a:ext uri="{9D8B030D-6E8A-4147-A177-3AD203B41FA5}">
                          <a16:colId xmlns:a16="http://schemas.microsoft.com/office/drawing/2014/main" val="1018909446"/>
                        </a:ext>
                      </a:extLst>
                    </a:gridCol>
                    <a:gridCol w="2304000">
                      <a:extLst>
                        <a:ext uri="{9D8B030D-6E8A-4147-A177-3AD203B41FA5}">
                          <a16:colId xmlns:a16="http://schemas.microsoft.com/office/drawing/2014/main" val="611720164"/>
                        </a:ext>
                      </a:extLst>
                    </a:gridCol>
                  </a:tblGrid>
                  <a:tr h="4975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Training Parameter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TSM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I3D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>
                              <a:effectLst/>
                            </a:rPr>
                            <a:t>VST</a:t>
                          </a:r>
                          <a:endParaRPr lang="en-SG" sz="1600" kern="1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extLst>
                      <a:ext uri="{0D108BD9-81ED-4DB2-BD59-A6C34878D82A}">
                        <a16:rowId xmlns:a16="http://schemas.microsoft.com/office/drawing/2014/main" val="592335138"/>
                      </a:ext>
                    </a:extLst>
                  </a:tr>
                  <a:tr h="331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159" marR="66159" marT="0" marB="0" anchor="ctr">
                        <a:blipFill>
                          <a:blip r:embed="rId2"/>
                          <a:stretch>
                            <a:fillRect l="-282" t="-15470" r="-320845" b="-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8, 16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ResNet50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ImageNet/Kinetics400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32, 16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25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0.0010, 0.0005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Step decay: 9, 17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SGD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32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ResNet50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Kinetics400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128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20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0.1000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Step decay: 9, 16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SGD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32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VST: Tiny, Base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Kinetics400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32, 16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20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0.0004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>
                              <a:effectLst/>
                            </a:rPr>
                            <a:t>Cosine annealing</a:t>
                          </a:r>
                          <a:endParaRPr lang="en-SG" sz="1600" kern="1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200"/>
                            </a:spcAft>
                          </a:pPr>
                          <a:r>
                            <a:rPr lang="en-MY" sz="1600" kern="100" dirty="0" err="1">
                              <a:effectLst/>
                            </a:rPr>
                            <a:t>AdamW</a:t>
                          </a:r>
                          <a:endParaRPr lang="en-SG" sz="1600" kern="1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6159" marR="66159" marT="0" marB="0" anchor="ctr"/>
                    </a:tc>
                    <a:extLst>
                      <a:ext uri="{0D108BD9-81ED-4DB2-BD59-A6C34878D82A}">
                        <a16:rowId xmlns:a16="http://schemas.microsoft.com/office/drawing/2014/main" val="10755363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11DB98B-1424-56CF-DDB3-5CC20ABC5201}"/>
              </a:ext>
            </a:extLst>
          </p:cNvPr>
          <p:cNvSpPr txBox="1"/>
          <p:nvPr/>
        </p:nvSpPr>
        <p:spPr>
          <a:xfrm>
            <a:off x="1560000" y="5444730"/>
            <a:ext cx="399584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dirty="0"/>
              <a:t>Loss function:  Cross-entropy loss</a:t>
            </a:r>
          </a:p>
        </p:txBody>
      </p:sp>
    </p:spTree>
    <p:extLst>
      <p:ext uri="{BB962C8B-B14F-4D97-AF65-F5344CB8AC3E}">
        <p14:creationId xmlns:p14="http://schemas.microsoft.com/office/powerpoint/2010/main" val="76217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BF1DF-BDA6-2D6F-0B95-BE3378BE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③ Evaluation Methodology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7DAD27EE-2E3D-3F64-F9AB-218D47EE4159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Methodology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89511-5C18-4F49-1757-A81FB2B8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98" y="1716156"/>
            <a:ext cx="7377310" cy="3425688"/>
          </a:xfrm>
          <a:prstGeom prst="rect">
            <a:avLst/>
          </a:prstGeom>
        </p:spPr>
      </p:pic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C3151A-B778-7A86-054D-5BFDFBC9F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2" y="2270736"/>
            <a:ext cx="3545293" cy="270847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702B1F-E52E-B32A-1798-A1FDAA5AAA45}"/>
              </a:ext>
            </a:extLst>
          </p:cNvPr>
          <p:cNvSpPr txBox="1"/>
          <p:nvPr/>
        </p:nvSpPr>
        <p:spPr>
          <a:xfrm>
            <a:off x="1118387" y="4979212"/>
            <a:ext cx="196047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Spatial Crop</a:t>
            </a:r>
            <a:endParaRPr lang="en-SG" sz="11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4AC1-EE71-D49F-C7D2-3B8DA7EBA0CD}"/>
              </a:ext>
            </a:extLst>
          </p:cNvPr>
          <p:cNvSpPr txBox="1"/>
          <p:nvPr/>
        </p:nvSpPr>
        <p:spPr>
          <a:xfrm>
            <a:off x="4525701" y="3624974"/>
            <a:ext cx="200415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DAA Benchmarking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ECF89E-7F74-C18B-8B66-6541EA8DA8CD}"/>
              </a:ext>
            </a:extLst>
          </p:cNvPr>
          <p:cNvSpPr/>
          <p:nvPr/>
        </p:nvSpPr>
        <p:spPr>
          <a:xfrm>
            <a:off x="4525701" y="4797509"/>
            <a:ext cx="1637501" cy="68867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chemeClr val="tx1"/>
                </a:solidFill>
              </a:rPr>
              <a:t>Fair, unbiased comparison!</a:t>
            </a:r>
          </a:p>
        </p:txBody>
      </p:sp>
    </p:spTree>
    <p:extLst>
      <p:ext uri="{BB962C8B-B14F-4D97-AF65-F5344CB8AC3E}">
        <p14:creationId xmlns:p14="http://schemas.microsoft.com/office/powerpoint/2010/main" val="37427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④ Class Imbalance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C3D1-87DC-68A6-7569-14584F952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Class Weighting</a:t>
            </a:r>
          </a:p>
          <a:p>
            <a:r>
              <a:rPr lang="en-SG" sz="2800" dirty="0"/>
              <a:t>Uniform Class Sampling</a:t>
            </a:r>
          </a:p>
          <a:p>
            <a:r>
              <a:rPr lang="en-SG" sz="2800" dirty="0"/>
              <a:t>Hard Sample Mining</a:t>
            </a:r>
          </a:p>
          <a:p>
            <a:r>
              <a:rPr lang="en-SG" sz="2800" dirty="0"/>
              <a:t>CW + HSM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Methodology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291FD00-3BA1-2AE0-E01D-F1F0A6155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809"/>
                <a:ext cx="4390664" cy="1771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SG" sz="1800" i="1" dirty="0"/>
                  <a:t>Modified cross-entropy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SG" sz="1800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SG" sz="1800" i="1">
                          <a:latin typeface="Cambria Math" panose="02040503050406030204" pitchFamily="18" charset="0"/>
                        </a:rPr>
                        <m:t>;   </m:t>
                      </m:r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SG" sz="1800"/>
                            <m:t>CE</m:t>
                          </m:r>
                        </m:e>
                        <m:sub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SG" sz="1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SG" sz="11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291FD00-3BA1-2AE0-E01D-F1F0A615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809"/>
                <a:ext cx="4390664" cy="1771663"/>
              </a:xfrm>
              <a:prstGeom prst="rect">
                <a:avLst/>
              </a:prstGeom>
              <a:blipFill>
                <a:blip r:embed="rId2"/>
                <a:stretch>
                  <a:fillRect l="-1111" t="-20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C6B5D0-71C4-A051-A8A5-AB8C452E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39" y="3853158"/>
            <a:ext cx="6365069" cy="142757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334E335-680A-494F-E060-7376191BC9DD}"/>
              </a:ext>
            </a:extLst>
          </p:cNvPr>
          <p:cNvSpPr/>
          <p:nvPr/>
        </p:nvSpPr>
        <p:spPr>
          <a:xfrm>
            <a:off x="8345214" y="2417379"/>
            <a:ext cx="357352" cy="32582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8328-D72C-95EF-9D59-3C6BE6D0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1B6601-C2CC-4E3A-B5BE-3E9402A5F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41507"/>
              </p:ext>
            </p:extLst>
          </p:nvPr>
        </p:nvGraphicFramePr>
        <p:xfrm>
          <a:off x="632085" y="1609894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00" name="Picture 4" descr="double arrow, Arrow, double, Right Left, Interface And Web, symbol, Arrows,  Double Arrows icon">
            <a:extLst>
              <a:ext uri="{FF2B5EF4-FFF2-40B4-BE49-F238E27FC236}">
                <a16:creationId xmlns:a16="http://schemas.microsoft.com/office/drawing/2014/main" id="{EF3D6B55-05AB-6136-5DF1-34FF05A53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27751">
            <a:off x="6886184" y="2333987"/>
            <a:ext cx="457732" cy="45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2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Single 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D045-7D91-408E-51F5-16B3CD9F9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9195"/>
            <a:ext cx="3174124" cy="3876123"/>
          </a:xfrm>
        </p:spPr>
        <p:txBody>
          <a:bodyPr>
            <a:normAutofit/>
          </a:bodyPr>
          <a:lstStyle/>
          <a:p>
            <a:r>
              <a:rPr lang="en-SG" sz="2800" dirty="0"/>
              <a:t>TSM is recommended for real-time use applications!</a:t>
            </a:r>
          </a:p>
          <a:p>
            <a:pPr marL="0" indent="0">
              <a:buNone/>
            </a:pPr>
            <a:endParaRPr lang="en-SG" sz="2800" dirty="0"/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Results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5CC8CE5-E9C9-2F50-0AD5-FCA07B8124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361572"/>
              </p:ext>
            </p:extLst>
          </p:nvPr>
        </p:nvGraphicFramePr>
        <p:xfrm>
          <a:off x="4385300" y="1889195"/>
          <a:ext cx="7092000" cy="2340000"/>
        </p:xfrm>
        <a:graphic>
          <a:graphicData uri="http://schemas.openxmlformats.org/drawingml/2006/table">
            <a:tbl>
              <a:tblPr/>
              <a:tblGrid>
                <a:gridCol w="1404000">
                  <a:extLst>
                    <a:ext uri="{9D8B030D-6E8A-4147-A177-3AD203B41FA5}">
                      <a16:colId xmlns:a16="http://schemas.microsoft.com/office/drawing/2014/main" val="21486071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0062014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60380760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42584451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382316306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336315286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1" i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 dirty="0">
                          <a:effectLst/>
                          <a:latin typeface="+mn-lt"/>
                        </a:rPr>
                        <a:t>Ns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 dirty="0">
                          <a:effectLst/>
                          <a:latin typeface="+mn-lt"/>
                        </a:rPr>
                        <a:t>Val ↑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 dirty="0">
                          <a:effectLst/>
                          <a:latin typeface="+mn-lt"/>
                        </a:rPr>
                        <a:t>Test ↑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 dirty="0">
                          <a:effectLst/>
                          <a:latin typeface="+mn-lt"/>
                        </a:rPr>
                        <a:t>Latency ↓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 dirty="0">
                          <a:effectLst/>
                          <a:latin typeface="+mn-lt"/>
                        </a:rPr>
                        <a:t>Throughput ↑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435823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I3D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63.29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60.41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18.3 </a:t>
                      </a:r>
                      <a:r>
                        <a:rPr lang="en-US" sz="2000" b="0" i="0" dirty="0" err="1">
                          <a:effectLst/>
                          <a:latin typeface="+mn-lt"/>
                        </a:rPr>
                        <a:t>ms</a:t>
                      </a: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54.7 clips/s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68027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TSM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68.47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62.34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 dirty="0">
                          <a:effectLst/>
                          <a:latin typeface="+mn-lt"/>
                        </a:rPr>
                        <a:t>15.0 </a:t>
                      </a:r>
                      <a:r>
                        <a:rPr lang="en-US" sz="2000" b="1" i="0" dirty="0" err="1">
                          <a:effectLst/>
                          <a:latin typeface="+mn-lt"/>
                        </a:rPr>
                        <a:t>ms</a:t>
                      </a:r>
                      <a:endParaRPr lang="en-US" sz="2000" b="1" i="0" dirty="0">
                        <a:effectLst/>
                        <a:latin typeface="+mn-lt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effectLst/>
                          <a:latin typeface="+mn-lt"/>
                        </a:rPr>
                        <a:t>66.7 clips/s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227095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VST: Tiny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68.67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60.10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40.2 </a:t>
                      </a:r>
                      <a:r>
                        <a:rPr lang="en-US" sz="2000" b="0" i="0" dirty="0" err="1">
                          <a:effectLst/>
                          <a:latin typeface="+mn-lt"/>
                        </a:rPr>
                        <a:t>ms</a:t>
                      </a: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24.9 clips/s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217667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VST: Base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 dirty="0">
                          <a:effectLst/>
                          <a:latin typeface="+mn-lt"/>
                        </a:rPr>
                        <a:t>70.06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0" dirty="0">
                          <a:effectLst/>
                          <a:latin typeface="+mn-lt"/>
                        </a:rPr>
                        <a:t>63.48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89.3 </a:t>
                      </a:r>
                      <a:r>
                        <a:rPr lang="en-US" sz="2000" b="0" i="0" dirty="0" err="1">
                          <a:effectLst/>
                          <a:latin typeface="+mn-lt"/>
                        </a:rPr>
                        <a:t>ms</a:t>
                      </a:r>
                      <a:endParaRPr lang="en-US" sz="2000" b="0" i="0" dirty="0">
                        <a:effectLst/>
                        <a:latin typeface="+mn-lt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i="0" dirty="0">
                          <a:effectLst/>
                          <a:latin typeface="+mn-lt"/>
                        </a:rPr>
                        <a:t>11.2 clips/s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95472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FAAE63-57FF-F053-B350-D1918923397C}"/>
              </a:ext>
            </a:extLst>
          </p:cNvPr>
          <p:cNvSpPr txBox="1"/>
          <p:nvPr/>
        </p:nvSpPr>
        <p:spPr>
          <a:xfrm>
            <a:off x="4385299" y="4382814"/>
            <a:ext cx="70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Results are best from each model family, training procedure already includes class imbalance mitigation techniques.</a:t>
            </a:r>
          </a:p>
          <a:p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TSM: CW+HSM     I3D, VST: Uniform Class Sampling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56C4F-56EB-9A43-960A-A96397C00AF3}"/>
              </a:ext>
            </a:extLst>
          </p:cNvPr>
          <p:cNvSpPr/>
          <p:nvPr/>
        </p:nvSpPr>
        <p:spPr>
          <a:xfrm>
            <a:off x="6295697" y="1702676"/>
            <a:ext cx="3310758" cy="2680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423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Single Modality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Results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55A0C82D-4F25-9BA0-A1A7-06C2D9DC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53" y="1662567"/>
            <a:ext cx="8229600" cy="41782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14BACF-D39B-9582-76E6-7FE148CB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4" y="3012033"/>
            <a:ext cx="2522483" cy="14793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TSM: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Base to CW+HSM</a:t>
            </a:r>
            <a:endParaRPr lang="en-SG" sz="1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sz="1800" dirty="0"/>
              <a:t>22 out of 34 classes </a:t>
            </a:r>
            <a:r>
              <a:rPr lang="en-US" sz="1800" b="1" dirty="0"/>
              <a:t>↑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(60.17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68.47)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104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Single Modality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Results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C92F0-1A9C-8959-B383-C347129C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42" y="1649642"/>
            <a:ext cx="4992066" cy="3981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F6FAC-1146-55D4-105B-FE210164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94" y="1649642"/>
            <a:ext cx="4992066" cy="39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AB2B-F020-4F0B-AADE-0AEDA38C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Multi-modality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375CE-6872-E7FB-3A6A-DD21EC7EA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Methodology, Results</a:t>
            </a:r>
          </a:p>
        </p:txBody>
      </p:sp>
    </p:spTree>
    <p:extLst>
      <p:ext uri="{BB962C8B-B14F-4D97-AF65-F5344CB8AC3E}">
        <p14:creationId xmlns:p14="http://schemas.microsoft.com/office/powerpoint/2010/main" val="28397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B906-6532-D9E8-FC8C-AC88D9A8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④ Multi-modality Fusion</a:t>
            </a:r>
          </a:p>
        </p:txBody>
      </p:sp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CDCDEA95-BCE3-FFCF-BF9E-F2C5AD212F43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Methodology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C8F098-6564-3472-8451-8492CC545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299" y="1797280"/>
            <a:ext cx="9387402" cy="32634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0EF748-AC3F-A429-64B4-08CEE9C52EB0}"/>
              </a:ext>
            </a:extLst>
          </p:cNvPr>
          <p:cNvSpPr txBox="1"/>
          <p:nvPr/>
        </p:nvSpPr>
        <p:spPr>
          <a:xfrm>
            <a:off x="2462613" y="5301206"/>
            <a:ext cx="1530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1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81E4A-E9EB-B813-B578-9BAD3E299212}"/>
              </a:ext>
            </a:extLst>
          </p:cNvPr>
          <p:cNvSpPr txBox="1"/>
          <p:nvPr/>
        </p:nvSpPr>
        <p:spPr>
          <a:xfrm>
            <a:off x="6930876" y="5301206"/>
            <a:ext cx="2535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3 proposed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1494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Multi-modality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Results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C2C52051-C36B-4E42-E54D-7626C6F4D46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93281184"/>
                  </p:ext>
                </p:extLst>
              </p:nvPr>
            </p:nvGraphicFramePr>
            <p:xfrm>
              <a:off x="4711879" y="1889195"/>
              <a:ext cx="6618728" cy="2916000"/>
            </p:xfrm>
            <a:graphic>
              <a:graphicData uri="http://schemas.openxmlformats.org/drawingml/2006/table">
                <a:tbl>
                  <a:tblPr/>
                  <a:tblGrid>
                    <a:gridCol w="2880000">
                      <a:extLst>
                        <a:ext uri="{9D8B030D-6E8A-4147-A177-3AD203B41FA5}">
                          <a16:colId xmlns:a16="http://schemas.microsoft.com/office/drawing/2014/main" val="39597058"/>
                        </a:ext>
                      </a:extLst>
                    </a:gridCol>
                    <a:gridCol w="1794728">
                      <a:extLst>
                        <a:ext uri="{9D8B030D-6E8A-4147-A177-3AD203B41FA5}">
                          <a16:colId xmlns:a16="http://schemas.microsoft.com/office/drawing/2014/main" val="2148607149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603807604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3425844511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 algn="l" rtl="0" fontAlgn="base"/>
                          <a:r>
                            <a:rPr lang="en-US" sz="2000" b="0" i="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Fusion Method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rtl="0" fontAlgn="base"/>
                          <a:r>
                            <a:rPr lang="en-US" sz="2000" b="1" i="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Modality</a:t>
                          </a:r>
                          <a:endParaRPr lang="en-US" sz="2000" b="0" i="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1" i="0" dirty="0">
                              <a:effectLst/>
                              <a:latin typeface="+mn-lt"/>
                            </a:rPr>
                            <a:t>Val ↑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1" i="0" dirty="0">
                              <a:effectLst/>
                              <a:latin typeface="+mn-lt"/>
                            </a:rPr>
                            <a:t>Test ↑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435823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l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No Fusion</a:t>
                          </a:r>
                        </a:p>
                        <a:p>
                          <a:pPr algn="l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(single modality)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rtl="0" fontAlgn="base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+mn-lt"/>
                          </a:endParaRPr>
                        </a:p>
                        <a:p>
                          <a:pPr algn="l" rtl="0" fontAlgn="base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sz="2000" b="0" i="0" dirty="0">
                            <a:effectLst/>
                            <a:latin typeface="+mn-lt"/>
                          </a:endParaRPr>
                        </a:p>
                        <a:p>
                          <a:pPr algn="l" rtl="0" fontAlgn="base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+mn-lt"/>
                          </a:endParaRP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70.35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69.33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68.31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62.72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59.81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58.28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1680277"/>
                      </a:ext>
                    </a:extLst>
                  </a:tr>
                  <a:tr h="1368000">
                    <a:tc>
                      <a:txBody>
                        <a:bodyPr/>
                        <a:lstStyle/>
                        <a:p>
                          <a:pPr algn="l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Late Fusion: Type C</a:t>
                          </a:r>
                        </a:p>
                        <a:p>
                          <a:pPr algn="l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(linear weighted scores)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rtl="0" fontAlgn="base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SG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sz="2000" b="0" i="0" dirty="0">
                            <a:effectLst/>
                            <a:latin typeface="+mn-lt"/>
                          </a:endParaRPr>
                        </a:p>
                        <a:p>
                          <a:pPr algn="l" rtl="0" fontAlgn="base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SG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sz="2000" b="0" i="0" dirty="0">
                            <a:effectLst/>
                            <a:latin typeface="+mn-lt"/>
                          </a:endParaRPr>
                        </a:p>
                        <a:p>
                          <a:pPr algn="l" rtl="0" fontAlgn="base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SG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sz="2000" b="0" i="0" dirty="0">
                            <a:effectLst/>
                            <a:latin typeface="+mn-lt"/>
                          </a:endParaRPr>
                        </a:p>
                        <a:p>
                          <a:pPr algn="l" rtl="0" fontAlgn="base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SG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SG" sz="20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SG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+mn-lt"/>
                          </a:endParaRP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71.47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74.06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74.02</a:t>
                          </a:r>
                        </a:p>
                        <a:p>
                          <a:pPr algn="ctr" rtl="0" fontAlgn="base"/>
                          <a:r>
                            <a:rPr lang="en-US" sz="2000" b="1" i="0" dirty="0">
                              <a:effectLst/>
                              <a:latin typeface="+mn-lt"/>
                            </a:rPr>
                            <a:t>75.20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64.99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65.09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63.24</a:t>
                          </a:r>
                        </a:p>
                        <a:p>
                          <a:pPr algn="ctr" rtl="0" fontAlgn="base"/>
                          <a:r>
                            <a:rPr lang="en-US" sz="2000" b="1" i="0" dirty="0">
                              <a:effectLst/>
                              <a:latin typeface="+mn-lt"/>
                            </a:rPr>
                            <a:t>66.32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242587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C2C52051-C36B-4E42-E54D-7626C6F4D46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93281184"/>
                  </p:ext>
                </p:extLst>
              </p:nvPr>
            </p:nvGraphicFramePr>
            <p:xfrm>
              <a:off x="4711879" y="1889195"/>
              <a:ext cx="6618728" cy="2916000"/>
            </p:xfrm>
            <a:graphic>
              <a:graphicData uri="http://schemas.openxmlformats.org/drawingml/2006/table">
                <a:tbl>
                  <a:tblPr/>
                  <a:tblGrid>
                    <a:gridCol w="2880000">
                      <a:extLst>
                        <a:ext uri="{9D8B030D-6E8A-4147-A177-3AD203B41FA5}">
                          <a16:colId xmlns:a16="http://schemas.microsoft.com/office/drawing/2014/main" val="39597058"/>
                        </a:ext>
                      </a:extLst>
                    </a:gridCol>
                    <a:gridCol w="1794728">
                      <a:extLst>
                        <a:ext uri="{9D8B030D-6E8A-4147-A177-3AD203B41FA5}">
                          <a16:colId xmlns:a16="http://schemas.microsoft.com/office/drawing/2014/main" val="2148607149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603807604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3425844511"/>
                        </a:ext>
                      </a:extLst>
                    </a:gridCol>
                  </a:tblGrid>
                  <a:tr h="468000">
                    <a:tc>
                      <a:txBody>
                        <a:bodyPr/>
                        <a:lstStyle/>
                        <a:p>
                          <a:pPr algn="l" rtl="0" fontAlgn="base"/>
                          <a:r>
                            <a:rPr lang="en-US" sz="2000" b="0" i="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Fusion Method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 rtl="0" fontAlgn="base"/>
                          <a:r>
                            <a:rPr lang="en-US" sz="2000" b="1" i="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Modality</a:t>
                          </a:r>
                          <a:endParaRPr lang="en-US" sz="2000" b="0" i="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1" i="0" dirty="0">
                              <a:effectLst/>
                              <a:latin typeface="+mn-lt"/>
                            </a:rPr>
                            <a:t>Val ↑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1" i="0" dirty="0">
                              <a:effectLst/>
                              <a:latin typeface="+mn-lt"/>
                            </a:rPr>
                            <a:t>Test ↑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435823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l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No Fusion</a:t>
                          </a:r>
                        </a:p>
                        <a:p>
                          <a:pPr algn="l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(single modality)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0339" t="-43820" r="-108475" b="-134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70.35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69.33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68.31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62.72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59.81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58.28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1680277"/>
                      </a:ext>
                    </a:extLst>
                  </a:tr>
                  <a:tr h="1368000">
                    <a:tc>
                      <a:txBody>
                        <a:bodyPr/>
                        <a:lstStyle/>
                        <a:p>
                          <a:pPr algn="l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Late Fusion: Type C</a:t>
                          </a:r>
                        </a:p>
                        <a:p>
                          <a:pPr algn="l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(linear weighted scores)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0339" t="-113778" r="-108475" b="-6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71.47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74.06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74.02</a:t>
                          </a:r>
                        </a:p>
                        <a:p>
                          <a:pPr algn="ctr" rtl="0" fontAlgn="base"/>
                          <a:r>
                            <a:rPr lang="en-US" sz="2000" b="1" i="0" dirty="0">
                              <a:effectLst/>
                              <a:latin typeface="+mn-lt"/>
                            </a:rPr>
                            <a:t>75.20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64.99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65.09</a:t>
                          </a:r>
                        </a:p>
                        <a:p>
                          <a:pPr algn="ctr" rtl="0" fontAlgn="base"/>
                          <a:r>
                            <a:rPr lang="en-US" sz="2000" b="0" i="0" dirty="0">
                              <a:effectLst/>
                              <a:latin typeface="+mn-lt"/>
                            </a:rPr>
                            <a:t>63.24</a:t>
                          </a:r>
                        </a:p>
                        <a:p>
                          <a:pPr algn="ctr" rtl="0" fontAlgn="base"/>
                          <a:r>
                            <a:rPr lang="en-US" sz="2000" b="1" i="0" dirty="0">
                              <a:effectLst/>
                              <a:latin typeface="+mn-lt"/>
                            </a:rPr>
                            <a:t>66.32</a:t>
                          </a:r>
                        </a:p>
                      </a:txBody>
                      <a:tcPr marT="22860" marB="2286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242587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B9D004B-6BDA-1DA4-0299-B0FFA45FE84A}"/>
              </a:ext>
            </a:extLst>
          </p:cNvPr>
          <p:cNvSpPr txBox="1"/>
          <p:nvPr/>
        </p:nvSpPr>
        <p:spPr>
          <a:xfrm>
            <a:off x="4711880" y="4960883"/>
            <a:ext cx="661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Fusion using TSM model, only best fusion method is shown.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27B14B-74A7-F3ED-F747-90EDBD01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54" y="1943000"/>
            <a:ext cx="2971746" cy="2572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8E90A-4891-811F-D5DB-1D08BE8FE4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296" y="4805195"/>
                <a:ext cx="2358661" cy="1097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SG" sz="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8E90A-4891-811F-D5DB-1D08BE8FE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96" y="4805195"/>
                <a:ext cx="2358661" cy="10978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06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Multi-modality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Results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AB2CF8D-9E61-4F9F-D1C2-8BFB1A586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20" y="1419553"/>
            <a:ext cx="7882759" cy="44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3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AB2B-F020-4F0B-AADE-0AEDA38C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Live real-time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375CE-6872-E7FB-3A6A-DD21EC7EA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Methodology, Results</a:t>
            </a:r>
          </a:p>
        </p:txBody>
      </p:sp>
    </p:spTree>
    <p:extLst>
      <p:ext uri="{BB962C8B-B14F-4D97-AF65-F5344CB8AC3E}">
        <p14:creationId xmlns:p14="http://schemas.microsoft.com/office/powerpoint/2010/main" val="19851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DDECE6-2B10-EC6C-410F-6EE15F363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9195"/>
            <a:ext cx="10972800" cy="3876123"/>
          </a:xfrm>
        </p:spPr>
        <p:txBody>
          <a:bodyPr>
            <a:normAutofit/>
          </a:bodyPr>
          <a:lstStyle/>
          <a:p>
            <a:r>
              <a:rPr lang="en-SG" sz="2800" dirty="0"/>
              <a:t>15 volunteers</a:t>
            </a:r>
          </a:p>
          <a:p>
            <a:r>
              <a:rPr lang="en-SG" sz="2800" dirty="0"/>
              <a:t>32 classes</a:t>
            </a:r>
          </a:p>
          <a:p>
            <a:r>
              <a:rPr lang="en-SG" sz="2800" dirty="0"/>
              <a:t>Day and night scenes</a:t>
            </a:r>
          </a:p>
          <a:p>
            <a:endParaRPr lang="en-SG" sz="2800" dirty="0"/>
          </a:p>
          <a:p>
            <a:r>
              <a:rPr lang="en-SG" sz="2800" dirty="0"/>
              <a:t>Camera position:</a:t>
            </a:r>
          </a:p>
          <a:p>
            <a:pPr lvl="1"/>
            <a:r>
              <a:rPr lang="en-SG" sz="2266" dirty="0" err="1"/>
              <a:t>Center</a:t>
            </a:r>
            <a:r>
              <a:rPr lang="en-SG" sz="2266" dirty="0"/>
              <a:t> of Dashboard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Conti-Action-2023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Methodology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8196A4-AC13-29AA-D11C-F42EFD483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0839" y="1889195"/>
            <a:ext cx="5509769" cy="3030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16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B906-6532-D9E8-FC8C-AC88D9A8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System Optimizations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1E6AD4-97BF-17F4-2340-FC3C70BD9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9195"/>
            <a:ext cx="10972800" cy="3876123"/>
          </a:xfrm>
        </p:spPr>
        <p:txBody>
          <a:bodyPr>
            <a:normAutofit/>
          </a:bodyPr>
          <a:lstStyle/>
          <a:p>
            <a:r>
              <a:rPr lang="en-SG" sz="2800" dirty="0"/>
              <a:t>Right crop then square crop</a:t>
            </a:r>
          </a:p>
          <a:p>
            <a:r>
              <a:rPr lang="en-SG" sz="2800" dirty="0"/>
              <a:t>Data transformations</a:t>
            </a:r>
          </a:p>
          <a:p>
            <a:pPr lvl="1"/>
            <a:r>
              <a:rPr lang="en-SG" sz="2266" dirty="0"/>
              <a:t>94.1 </a:t>
            </a:r>
            <a:r>
              <a:rPr lang="en-SG" sz="2266" dirty="0" err="1"/>
              <a:t>ms</a:t>
            </a:r>
            <a:r>
              <a:rPr lang="en-SG" sz="2266" dirty="0"/>
              <a:t> </a:t>
            </a:r>
            <a:r>
              <a:rPr lang="en-SG" sz="2266" dirty="0">
                <a:sym typeface="Wingdings" panose="05000000000000000000" pitchFamily="2" charset="2"/>
              </a:rPr>
              <a:t> 15.6 </a:t>
            </a:r>
            <a:r>
              <a:rPr lang="en-SG" sz="2266" dirty="0" err="1">
                <a:sym typeface="Wingdings" panose="05000000000000000000" pitchFamily="2" charset="2"/>
              </a:rPr>
              <a:t>ms</a:t>
            </a:r>
            <a:endParaRPr lang="en-SG" sz="2266" dirty="0">
              <a:sym typeface="Wingdings" panose="05000000000000000000" pitchFamily="2" charset="2"/>
            </a:endParaRPr>
          </a:p>
          <a:p>
            <a:pPr lvl="1"/>
            <a:r>
              <a:rPr lang="en-SG" sz="2266" dirty="0">
                <a:sym typeface="Wingdings" panose="05000000000000000000" pitchFamily="2" charset="2"/>
              </a:rPr>
              <a:t>6 times improvement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A4DB2E-C68A-4BAC-20CD-6A2E11E3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84" y="1535867"/>
            <a:ext cx="3487532" cy="4010053"/>
          </a:xfrm>
          <a:prstGeom prst="rect">
            <a:avLst/>
          </a:prstGeom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CDCDEA95-BCE3-FFCF-BF9E-F2C5AD212F43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Methodology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Motivation</a:t>
            </a:r>
          </a:p>
        </p:txBody>
      </p:sp>
      <p:pic>
        <p:nvPicPr>
          <p:cNvPr id="5" name="distracted_driving_clip">
            <a:hlinkClick r:id="" action="ppaction://media"/>
            <a:extLst>
              <a:ext uri="{FF2B5EF4-FFF2-40B4-BE49-F238E27FC236}">
                <a16:creationId xmlns:a16="http://schemas.microsoft.com/office/drawing/2014/main" id="{36A24CB8-D2A9-1604-6FE9-06B88A14A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894" y="1281000"/>
            <a:ext cx="8262211" cy="464749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9183B16D-B938-1563-4F7D-0E5D7B60F97F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Background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8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Live Real-time Prototype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Results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demo_video_combined_clip2_x264">
            <a:hlinkClick r:id="" action="ppaction://media"/>
            <a:extLst>
              <a:ext uri="{FF2B5EF4-FFF2-40B4-BE49-F238E27FC236}">
                <a16:creationId xmlns:a16="http://schemas.microsoft.com/office/drawing/2014/main" id="{38179A3B-1414-2262-5814-4AD0CA168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7498" y="1350578"/>
            <a:ext cx="8617003" cy="46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B1A3-4583-91EA-5021-F50318CA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Demo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57A5-5244-8D11-CBE8-28C15852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57" y="1357790"/>
            <a:ext cx="5675601" cy="4640746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9767628B-E9E9-3A38-DF0B-35F6A6EAFCF2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Results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E5C89-1364-0BB1-A1AA-33BD5E4D7A67}"/>
              </a:ext>
            </a:extLst>
          </p:cNvPr>
          <p:cNvSpPr txBox="1"/>
          <p:nvPr/>
        </p:nvSpPr>
        <p:spPr>
          <a:xfrm>
            <a:off x="8271002" y="3385776"/>
            <a:ext cx="197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Local webpage for self-exploration</a:t>
            </a:r>
          </a:p>
        </p:txBody>
      </p:sp>
    </p:spTree>
    <p:extLst>
      <p:ext uri="{BB962C8B-B14F-4D97-AF65-F5344CB8AC3E}">
        <p14:creationId xmlns:p14="http://schemas.microsoft.com/office/powerpoint/2010/main" val="403823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615A-9ABE-04D5-761C-A7346B6B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B5DF7-B929-45E4-41B8-0F4E73CF9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72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F5690E-7143-DADA-4F65-120908D7F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26643"/>
              </p:ext>
            </p:extLst>
          </p:nvPr>
        </p:nvGraphicFramePr>
        <p:xfrm>
          <a:off x="262759" y="1960844"/>
          <a:ext cx="109728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Conclusion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26676B-DE17-5C9F-3ADB-864CEF4E2BF2}"/>
              </a:ext>
            </a:extLst>
          </p:cNvPr>
          <p:cNvSpPr/>
          <p:nvPr/>
        </p:nvSpPr>
        <p:spPr>
          <a:xfrm>
            <a:off x="8153726" y="1265144"/>
            <a:ext cx="1944414" cy="5946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TSM, I3D, VST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3A8CB4-8DF6-D7D5-7472-99CC44C54972}"/>
              </a:ext>
            </a:extLst>
          </p:cNvPr>
          <p:cNvCxnSpPr>
            <a:cxnSpLocks/>
          </p:cNvCxnSpPr>
          <p:nvPr/>
        </p:nvCxnSpPr>
        <p:spPr>
          <a:xfrm flipV="1">
            <a:off x="8008883" y="1859769"/>
            <a:ext cx="409904" cy="277497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8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C3D1-87DC-68A6-7569-14584F952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More extensive dataset</a:t>
            </a:r>
          </a:p>
          <a:p>
            <a:endParaRPr lang="en-SG" sz="2800" dirty="0"/>
          </a:p>
          <a:p>
            <a:r>
              <a:rPr lang="en-SG" sz="2800" dirty="0"/>
              <a:t>Advanced multi-modality fusion techniques</a:t>
            </a:r>
          </a:p>
          <a:p>
            <a:pPr lvl="1"/>
            <a:r>
              <a:rPr lang="en-SG" sz="1732" dirty="0">
                <a:solidFill>
                  <a:schemeClr val="accent2">
                    <a:lumMod val="75000"/>
                  </a:schemeClr>
                </a:solidFill>
              </a:rPr>
              <a:t>Continuation of FYP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Conclusion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792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5DFD-52BD-0867-B0EF-B55FC6AE2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sz="4800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98272-EF51-CEEC-F354-E24FED6B1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err="1"/>
              <a:t>QnA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824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3820-9FB0-EC87-1744-97130A9F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F994-6544-1B9D-C47E-862B42601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58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C3D1-87DC-68A6-7569-14584F952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66" dirty="0"/>
              <a:t>The number of fatalities in distraction-affected crashes, i.e., a crash involving at least one driver who was distracted, was </a:t>
            </a:r>
            <a:r>
              <a:rPr lang="en-US" sz="2266" u="sng" dirty="0"/>
              <a:t>3,522</a:t>
            </a:r>
            <a:r>
              <a:rPr lang="en-US" sz="2266" dirty="0"/>
              <a:t>, or 8.2 percent of total fatalities in </a:t>
            </a:r>
            <a:r>
              <a:rPr lang="en-US" sz="2266" u="sng" dirty="0"/>
              <a:t>2021</a:t>
            </a:r>
            <a:r>
              <a:rPr lang="en-US" sz="2266" dirty="0"/>
              <a:t>. This represents a 12-percent increase from 3,154 in 2020. </a:t>
            </a:r>
          </a:p>
          <a:p>
            <a:endParaRPr lang="en-US" sz="2266" dirty="0"/>
          </a:p>
          <a:p>
            <a:r>
              <a:rPr lang="en-SG" sz="2266" dirty="0"/>
              <a:t>3522 / 365 = 9.65 people per year</a:t>
            </a:r>
          </a:p>
          <a:p>
            <a:endParaRPr lang="en-SG" sz="2266" dirty="0"/>
          </a:p>
          <a:p>
            <a:r>
              <a:rPr lang="en-SG" sz="2266" dirty="0">
                <a:hlinkClick r:id="rId2"/>
              </a:rPr>
              <a:t>https://www.nhtsa.gov/risky-driving/distracted-driving</a:t>
            </a:r>
            <a:endParaRPr lang="en-SG" sz="2266" dirty="0"/>
          </a:p>
          <a:p>
            <a:r>
              <a:rPr lang="en-SG" sz="2266" dirty="0">
                <a:hlinkClick r:id="rId3"/>
              </a:rPr>
              <a:t>https://crashstats.nhtsa.dot.gov/Api/Public/ViewPublication/813435</a:t>
            </a:r>
            <a:endParaRPr lang="en-SG" sz="2266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5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Kinetics400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C3D1-87DC-68A6-7569-14584F95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9195"/>
            <a:ext cx="3857297" cy="3876123"/>
          </a:xfrm>
        </p:spPr>
        <p:txBody>
          <a:bodyPr>
            <a:normAutofit/>
          </a:bodyPr>
          <a:lstStyle/>
          <a:p>
            <a:r>
              <a:rPr lang="en-US" sz="2266" dirty="0"/>
              <a:t>Realistic action videos</a:t>
            </a:r>
          </a:p>
          <a:p>
            <a:r>
              <a:rPr lang="en-US" sz="2266" dirty="0"/>
              <a:t>Collected from YouTube</a:t>
            </a:r>
          </a:p>
          <a:p>
            <a:r>
              <a:rPr lang="en-US" sz="2266" dirty="0"/>
              <a:t>306,245 short trimmed videos</a:t>
            </a:r>
          </a:p>
          <a:p>
            <a:r>
              <a:rPr lang="en-US" sz="2266" dirty="0"/>
              <a:t>400 action categories</a:t>
            </a:r>
            <a:endParaRPr lang="en-SG" sz="2266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2" descr="Kinetics Dataset | Papers With Code">
            <a:extLst>
              <a:ext uri="{FF2B5EF4-FFF2-40B4-BE49-F238E27FC236}">
                <a16:creationId xmlns:a16="http://schemas.microsoft.com/office/drawing/2014/main" id="{5017BE76-B656-E882-A308-563FD9DC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43" y="1889195"/>
            <a:ext cx="66675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AA363-2511-D859-F876-976E0C4706B2}"/>
              </a:ext>
            </a:extLst>
          </p:cNvPr>
          <p:cNvSpPr txBox="1"/>
          <p:nvPr/>
        </p:nvSpPr>
        <p:spPr>
          <a:xfrm>
            <a:off x="665808" y="6060084"/>
            <a:ext cx="10748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W. Kay </a:t>
            </a:r>
            <a:r>
              <a:rPr lang="en-US" sz="1000" i="1" dirty="0"/>
              <a:t>et al.</a:t>
            </a:r>
            <a:r>
              <a:rPr lang="en-US" sz="1000" dirty="0"/>
              <a:t>, “The Kinetics Human Action Video Dataset.” </a:t>
            </a:r>
            <a:r>
              <a:rPr lang="en-US" sz="1000" dirty="0" err="1"/>
              <a:t>arXiv</a:t>
            </a:r>
            <a:r>
              <a:rPr lang="en-US" sz="1000" dirty="0"/>
              <a:t>, May 19, 2017. </a:t>
            </a:r>
            <a:r>
              <a:rPr lang="en-US" sz="1000" dirty="0" err="1"/>
              <a:t>doi</a:t>
            </a:r>
            <a:r>
              <a:rPr lang="en-US" sz="1000" dirty="0"/>
              <a:t>: 10.48550/arXiv.1705.06950.</a:t>
            </a:r>
            <a:endParaRPr lang="en-MY" sz="1000" dirty="0">
              <a:effectLst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04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Balanced Accuracy Score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122" name="Picture 2" descr="Decoding the Confusion Matrix - KeyToDataScience">
            <a:extLst>
              <a:ext uri="{FF2B5EF4-FFF2-40B4-BE49-F238E27FC236}">
                <a16:creationId xmlns:a16="http://schemas.microsoft.com/office/drawing/2014/main" id="{66369FDE-6369-2F70-3AA7-7B568B2D5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416" y="1742188"/>
            <a:ext cx="4841475" cy="33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58FDE1F-E3FD-3611-C8B6-65C59284F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08070" y="1859833"/>
                <a:ext cx="3517698" cy="31383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sz="2400" u="sng" dirty="0" err="1"/>
                  <a:t>BalAcc</a:t>
                </a:r>
                <a:r>
                  <a:rPr lang="en-SG" sz="2400" u="sng" dirty="0"/>
                  <a:t> Score</a:t>
                </a:r>
              </a:p>
              <a:p>
                <a:pPr marL="0" indent="0">
                  <a:buNone/>
                </a:pPr>
                <a:r>
                  <a:rPr lang="en-SG" sz="2400" dirty="0"/>
                  <a:t>Mean class accuracy</a:t>
                </a:r>
              </a:p>
              <a:p>
                <a:pPr marL="0" indent="0">
                  <a:buNone/>
                </a:pPr>
                <a:r>
                  <a:rPr lang="en-SG" sz="2400" dirty="0"/>
                  <a:t>Class imbalance issue</a:t>
                </a:r>
              </a:p>
              <a:p>
                <a:pPr marL="0" indent="0">
                  <a:buNone/>
                </a:pPr>
                <a:endParaRPr lang="en-SG" sz="24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SG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sz="2400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SG" sz="2400" i="1" kern="1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SG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SG" sz="2400" i="1" kern="1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en-SG" sz="2400" i="1" kern="10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SG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58FDE1F-E3FD-3611-C8B6-65C59284F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8070" y="1859833"/>
                <a:ext cx="3517698" cy="3138334"/>
              </a:xfrm>
              <a:blipFill>
                <a:blip r:embed="rId3"/>
                <a:stretch>
                  <a:fillRect l="-2600" t="-13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26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Distracted Driving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158994-493E-AB43-576B-A5EAE91A4385}"/>
              </a:ext>
            </a:extLst>
          </p:cNvPr>
          <p:cNvSpPr/>
          <p:nvPr/>
        </p:nvSpPr>
        <p:spPr>
          <a:xfrm>
            <a:off x="8670130" y="3220066"/>
            <a:ext cx="2815351" cy="20278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i="1" dirty="0"/>
              <a:t>Distracted Driving</a:t>
            </a:r>
          </a:p>
          <a:p>
            <a:pPr algn="ctr"/>
            <a:endParaRPr lang="en-SG" i="1" dirty="0"/>
          </a:p>
          <a:p>
            <a:pPr algn="ctr"/>
            <a:endParaRPr lang="en-SG" dirty="0"/>
          </a:p>
          <a:p>
            <a:pPr algn="ctr"/>
            <a:endParaRPr lang="en-MY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5A454B-2F10-8463-51CB-414077C23443}"/>
              </a:ext>
            </a:extLst>
          </p:cNvPr>
          <p:cNvGrpSpPr/>
          <p:nvPr/>
        </p:nvGrpSpPr>
        <p:grpSpPr>
          <a:xfrm>
            <a:off x="9539582" y="4100696"/>
            <a:ext cx="1076446" cy="1052287"/>
            <a:chOff x="5037272" y="3448711"/>
            <a:chExt cx="1076446" cy="105228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8BC0C-4A2C-FEA3-D859-3B03791EC16E}"/>
                </a:ext>
              </a:extLst>
            </p:cNvPr>
            <p:cNvSpPr/>
            <p:nvPr/>
          </p:nvSpPr>
          <p:spPr>
            <a:xfrm>
              <a:off x="5037272" y="3448711"/>
              <a:ext cx="1076446" cy="1052287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13" name="Picture 2" descr="Cell phone - Free technology icons">
              <a:extLst>
                <a:ext uri="{FF2B5EF4-FFF2-40B4-BE49-F238E27FC236}">
                  <a16:creationId xmlns:a16="http://schemas.microsoft.com/office/drawing/2014/main" id="{A6CAF68C-5B82-F294-0E28-C93B9121D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285" y="3684645"/>
              <a:ext cx="580419" cy="580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9183B16D-B938-1563-4F7D-0E5D7B60F97F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Background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9A44EB4-1869-D8BF-1830-87C9D64D1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3979"/>
            <a:ext cx="7528560" cy="3876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Any activity that diverts attention from driving </a:t>
            </a:r>
            <a:endParaRPr lang="en-SG" sz="2800" dirty="0"/>
          </a:p>
        </p:txBody>
      </p:sp>
      <p:pic>
        <p:nvPicPr>
          <p:cNvPr id="23" name="distracted_driving_clip">
            <a:hlinkClick r:id="" action="ppaction://media"/>
            <a:extLst>
              <a:ext uri="{FF2B5EF4-FFF2-40B4-BE49-F238E27FC236}">
                <a16:creationId xmlns:a16="http://schemas.microsoft.com/office/drawing/2014/main" id="{190143FC-08CE-8FCC-5AE3-0D45BD437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0130" y="1251447"/>
            <a:ext cx="2815351" cy="15836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0E7928-D845-26E9-C607-5B7BBE500A30}"/>
              </a:ext>
            </a:extLst>
          </p:cNvPr>
          <p:cNvSpPr txBox="1"/>
          <p:nvPr/>
        </p:nvSpPr>
        <p:spPr>
          <a:xfrm>
            <a:off x="665808" y="5523374"/>
            <a:ext cx="10748426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ts val="600"/>
              </a:spcBef>
              <a:buNone/>
            </a:pPr>
            <a:r>
              <a:rPr lang="en-MY" sz="1000" dirty="0">
                <a:effectLst/>
                <a:latin typeface="+mj-lt"/>
                <a:ea typeface="DengXian" panose="02010600030101010101" pitchFamily="2" charset="-122"/>
              </a:rPr>
              <a:t>[1] </a:t>
            </a:r>
            <a:r>
              <a:rPr lang="en-MY" sz="1000" i="1" dirty="0">
                <a:effectLst/>
                <a:latin typeface="+mj-lt"/>
                <a:ea typeface="DengXian" panose="02010600030101010101" pitchFamily="2" charset="-122"/>
              </a:rPr>
              <a:t>DISTRACTED DRIVERS #1 Crashing while using a Phone || Dash Cam Compilation</a:t>
            </a:r>
            <a:r>
              <a:rPr lang="en-MY" sz="1000" dirty="0">
                <a:effectLst/>
                <a:latin typeface="+mj-lt"/>
                <a:ea typeface="DengXian" panose="02010600030101010101" pitchFamily="2" charset="-122"/>
              </a:rPr>
              <a:t>, (Jun. 11, 2019). Accessed: Apr. 12, 2023.</a:t>
            </a:r>
            <a:br>
              <a:rPr lang="en-MY" sz="1000" dirty="0">
                <a:effectLst/>
                <a:latin typeface="+mj-lt"/>
                <a:ea typeface="DengXian" panose="02010600030101010101" pitchFamily="2" charset="-122"/>
              </a:rPr>
            </a:br>
            <a:r>
              <a:rPr lang="en-MY" sz="1000" dirty="0">
                <a:effectLst/>
                <a:latin typeface="+mj-lt"/>
                <a:ea typeface="DengXian" panose="02010600030101010101" pitchFamily="2" charset="-122"/>
              </a:rPr>
              <a:t>[Online Video]. Available: https://www.youtube.com/watch?v=_pccGggeW7Y</a:t>
            </a:r>
          </a:p>
          <a:p>
            <a:pPr marL="452438" indent="-452438">
              <a:lnSpc>
                <a:spcPct val="95000"/>
              </a:lnSpc>
              <a:spcBef>
                <a:spcPts val="600"/>
              </a:spcBef>
              <a:buNone/>
            </a:pPr>
            <a:r>
              <a:rPr lang="en-SG" sz="1000" dirty="0">
                <a:latin typeface="+mj-lt"/>
              </a:rPr>
              <a:t>[2] </a:t>
            </a:r>
            <a:r>
              <a:rPr lang="en-MY" sz="1000" dirty="0">
                <a:effectLst/>
                <a:latin typeface="+mj-lt"/>
                <a:ea typeface="DengXian" panose="02010600030101010101" pitchFamily="2" charset="-122"/>
              </a:rPr>
              <a:t>“Distracted Driving | NHTSA.” https://www.nhtsa.gov/risky-driving/distracted-driving (accessed Oct. 32, 2022).</a:t>
            </a:r>
            <a:endParaRPr lang="en-SG" sz="1000" dirty="0">
              <a:latin typeface="+mj-lt"/>
            </a:endParaRPr>
          </a:p>
          <a:p>
            <a:pPr marL="452438" indent="-452438">
              <a:lnSpc>
                <a:spcPct val="95000"/>
              </a:lnSpc>
              <a:spcBef>
                <a:spcPts val="600"/>
              </a:spcBef>
              <a:buNone/>
            </a:pPr>
            <a:r>
              <a:rPr lang="en-SG" sz="1000" dirty="0">
                <a:latin typeface="+mj-lt"/>
              </a:rPr>
              <a:t>[3] </a:t>
            </a:r>
            <a:r>
              <a:rPr lang="en-MY" sz="1000" dirty="0">
                <a:effectLst/>
                <a:latin typeface="+mj-lt"/>
                <a:ea typeface="DengXian" panose="02010600030101010101" pitchFamily="2" charset="-122"/>
              </a:rPr>
              <a:t>National </a:t>
            </a:r>
            <a:r>
              <a:rPr lang="en-MY" sz="1000" dirty="0" err="1">
                <a:effectLst/>
                <a:latin typeface="+mj-lt"/>
                <a:ea typeface="DengXian" panose="02010600030101010101" pitchFamily="2" charset="-122"/>
              </a:rPr>
              <a:t>Center</a:t>
            </a:r>
            <a:r>
              <a:rPr lang="en-MY" sz="1000" dirty="0">
                <a:effectLst/>
                <a:latin typeface="+mj-lt"/>
                <a:ea typeface="DengXian" panose="02010600030101010101" pitchFamily="2" charset="-122"/>
              </a:rPr>
              <a:t> for Statistics and Analysis, </a:t>
            </a:r>
            <a:r>
              <a:rPr lang="en-MY" sz="1000" i="1" dirty="0">
                <a:effectLst/>
                <a:latin typeface="+mj-lt"/>
                <a:ea typeface="DengXian" panose="02010600030101010101" pitchFamily="2" charset="-122"/>
              </a:rPr>
              <a:t>Distracted Driving 2019</a:t>
            </a:r>
            <a:r>
              <a:rPr lang="en-MY" sz="1000" dirty="0">
                <a:effectLst/>
                <a:latin typeface="+mj-lt"/>
                <a:ea typeface="DengXian" panose="02010600030101010101" pitchFamily="2" charset="-122"/>
              </a:rPr>
              <a:t>, (Research Note. Report No. DOT HS 813 111). National Highway Traffic Safety Administration, 2021.</a:t>
            </a:r>
            <a:endParaRPr lang="en-SG" sz="1000" b="1" dirty="0">
              <a:latin typeface="+mj-lt"/>
            </a:endParaRPr>
          </a:p>
          <a:p>
            <a:pPr>
              <a:lnSpc>
                <a:spcPct val="95000"/>
              </a:lnSpc>
              <a:spcBef>
                <a:spcPts val="600"/>
              </a:spcBef>
              <a:buNone/>
            </a:pPr>
            <a:endParaRPr lang="en-SG" sz="1000" dirty="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B490B0-AC58-0666-DE45-9C42840D1459}"/>
              </a:ext>
            </a:extLst>
          </p:cNvPr>
          <p:cNvSpPr/>
          <p:nvPr/>
        </p:nvSpPr>
        <p:spPr>
          <a:xfrm>
            <a:off x="665808" y="2362572"/>
            <a:ext cx="5894606" cy="8051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accent1">
                    <a:lumMod val="75000"/>
                  </a:schemeClr>
                </a:solidFill>
              </a:rPr>
              <a:t>2019 US:  1162 injured + 9 killed / day</a:t>
            </a:r>
            <a:endParaRPr lang="en-SG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44E642AF-2FF9-1707-3F31-97F356193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209442"/>
              </p:ext>
            </p:extLst>
          </p:nvPr>
        </p:nvGraphicFramePr>
        <p:xfrm>
          <a:off x="665808" y="3662914"/>
          <a:ext cx="6344592" cy="105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7858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4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10" grpId="0" animBg="1"/>
      <p:bldP spid="22" grpId="0" build="p"/>
      <p:bldP spid="25" grpId="0" animBg="1"/>
      <p:bldGraphic spid="26" grpId="0" uiExpand="1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VST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C3D1-87DC-68A6-7569-14584F95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9195"/>
            <a:ext cx="10352690" cy="3876123"/>
          </a:xfrm>
        </p:spPr>
        <p:txBody>
          <a:bodyPr>
            <a:normAutofit/>
          </a:bodyPr>
          <a:lstStyle/>
          <a:p>
            <a:endParaRPr lang="en-US" sz="2266" dirty="0"/>
          </a:p>
          <a:p>
            <a:endParaRPr lang="en-US" sz="2266" dirty="0"/>
          </a:p>
          <a:p>
            <a:endParaRPr lang="en-US" sz="2266" dirty="0"/>
          </a:p>
          <a:p>
            <a:endParaRPr lang="en-US" sz="2266" dirty="0"/>
          </a:p>
          <a:p>
            <a:endParaRPr lang="en-US" sz="2266" dirty="0"/>
          </a:p>
          <a:p>
            <a:endParaRPr lang="en-US" sz="2266" dirty="0"/>
          </a:p>
          <a:p>
            <a:r>
              <a:rPr lang="en-US" sz="2266" dirty="0"/>
              <a:t>For the VST model, there are four variants officially released – tiny, small, base, and large. The variants differs in two ways: (</a:t>
            </a:r>
            <a:r>
              <a:rPr lang="en-US" sz="2266" dirty="0" err="1"/>
              <a:t>i</a:t>
            </a:r>
            <a:r>
              <a:rPr lang="en-US" sz="2266" dirty="0"/>
              <a:t>) the hidden channel number in the first stage (ii) the number of VST blocks in the third stage.</a:t>
            </a:r>
            <a:endParaRPr lang="en-SG" sz="2266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98BA6AB-F8B5-C043-BC65-D105E63BF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468008"/>
            <a:ext cx="8981134" cy="26471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8CF40-1458-D1D8-802F-1EBBEC46998E}"/>
              </a:ext>
            </a:extLst>
          </p:cNvPr>
          <p:cNvSpPr txBox="1"/>
          <p:nvPr/>
        </p:nvSpPr>
        <p:spPr>
          <a:xfrm>
            <a:off x="665808" y="5891921"/>
            <a:ext cx="10748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Z. Liu </a:t>
            </a:r>
            <a:r>
              <a:rPr lang="en-US" sz="1000" i="1" dirty="0"/>
              <a:t>et al.</a:t>
            </a:r>
            <a:r>
              <a:rPr lang="en-US" sz="1000" dirty="0"/>
              <a:t>, “Video </a:t>
            </a:r>
            <a:r>
              <a:rPr lang="en-US" sz="1000" dirty="0" err="1"/>
              <a:t>Swin</a:t>
            </a:r>
            <a:r>
              <a:rPr lang="en-US" sz="1000" dirty="0"/>
              <a:t> Transformer,” in </a:t>
            </a:r>
            <a:r>
              <a:rPr lang="en-US" sz="1000" i="1" dirty="0"/>
              <a:t>2022 IEEE/CVF Conference on Computer Vision and Pattern Recognition (CVPR)</a:t>
            </a:r>
            <a:r>
              <a:rPr lang="en-US" sz="1000" dirty="0"/>
              <a:t>, Jun. 2022, pp. 3192–3201. </a:t>
            </a:r>
            <a:r>
              <a:rPr lang="en-US" sz="1000" dirty="0" err="1"/>
              <a:t>doi</a:t>
            </a:r>
            <a:r>
              <a:rPr lang="en-US" sz="1000" dirty="0"/>
              <a:t>: 10.1109/CVPR52688.2022.00320.</a:t>
            </a:r>
            <a:endParaRPr lang="en-MY" sz="1000" dirty="0">
              <a:effectLst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0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ResNet50 + TSM Architecture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6D0FB-5DCB-9B31-948B-2442315EFAFD}"/>
              </a:ext>
            </a:extLst>
          </p:cNvPr>
          <p:cNvSpPr txBox="1"/>
          <p:nvPr/>
        </p:nvSpPr>
        <p:spPr>
          <a:xfrm>
            <a:off x="665808" y="6070598"/>
            <a:ext cx="10748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K. He, X. Zhang, S. Ren, and J. Sun, “Deep Residual Learning for Image Recognition.” </a:t>
            </a:r>
            <a:r>
              <a:rPr lang="en-US" sz="1050" dirty="0" err="1"/>
              <a:t>arXiv</a:t>
            </a:r>
            <a:r>
              <a:rPr lang="en-US" sz="1050" dirty="0"/>
              <a:t>, Dec. 10, 2015. </a:t>
            </a:r>
            <a:r>
              <a:rPr lang="en-US" sz="1050" dirty="0" err="1"/>
              <a:t>doi</a:t>
            </a:r>
            <a:r>
              <a:rPr lang="en-US" sz="1050" dirty="0"/>
              <a:t>: 10.48550/arXiv.1512.03385.</a:t>
            </a:r>
            <a:endParaRPr lang="en-SG" sz="1050" dirty="0"/>
          </a:p>
        </p:txBody>
      </p:sp>
      <p:pic>
        <p:nvPicPr>
          <p:cNvPr id="2050" name="Picture 2" descr="ResNet (34, 50, 101): Residual CNNs for Image Classification Tasks">
            <a:extLst>
              <a:ext uri="{FF2B5EF4-FFF2-40B4-BE49-F238E27FC236}">
                <a16:creationId xmlns:a16="http://schemas.microsoft.com/office/drawing/2014/main" id="{0DBAEC48-DAAE-D0A9-A175-FCD5C915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22" y="2073247"/>
            <a:ext cx="4825198" cy="271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4F7F32-B171-DC0A-1A8C-2E30EBF2843D}"/>
              </a:ext>
            </a:extLst>
          </p:cNvPr>
          <p:cNvSpPr/>
          <p:nvPr/>
        </p:nvSpPr>
        <p:spPr>
          <a:xfrm>
            <a:off x="7777655" y="1629103"/>
            <a:ext cx="2963917" cy="84082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Temporal Shift Module added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B1FF3B-AF8A-531F-3E3A-882BA53F37B7}"/>
              </a:ext>
            </a:extLst>
          </p:cNvPr>
          <p:cNvCxnSpPr/>
          <p:nvPr/>
        </p:nvCxnSpPr>
        <p:spPr>
          <a:xfrm flipH="1">
            <a:off x="7073462" y="2207172"/>
            <a:ext cx="704193" cy="33633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78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ResNet50 Architecture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Understanding ResNet50 architecture">
            <a:extLst>
              <a:ext uri="{FF2B5EF4-FFF2-40B4-BE49-F238E27FC236}">
                <a16:creationId xmlns:a16="http://schemas.microsoft.com/office/drawing/2014/main" id="{7737DD8D-DF73-8509-1586-19D65595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33" y="1415013"/>
            <a:ext cx="9554734" cy="416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6D0FB-5DCB-9B31-948B-2442315EFAFD}"/>
              </a:ext>
            </a:extLst>
          </p:cNvPr>
          <p:cNvSpPr txBox="1"/>
          <p:nvPr/>
        </p:nvSpPr>
        <p:spPr>
          <a:xfrm>
            <a:off x="665808" y="6070598"/>
            <a:ext cx="10748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K. He, X. Zhang, S. Ren, and J. Sun, “Deep Residual Learning for Image Recognition.” </a:t>
            </a:r>
            <a:r>
              <a:rPr lang="en-US" sz="1050" dirty="0" err="1"/>
              <a:t>arXiv</a:t>
            </a:r>
            <a:r>
              <a:rPr lang="en-US" sz="1050" dirty="0"/>
              <a:t>, Dec. 10, 2015. </a:t>
            </a:r>
            <a:r>
              <a:rPr lang="en-US" sz="1050" dirty="0" err="1"/>
              <a:t>doi</a:t>
            </a:r>
            <a:r>
              <a:rPr lang="en-US" sz="1050" dirty="0"/>
              <a:t>: 10.48550/arXiv.1512.03385.</a:t>
            </a:r>
            <a:endParaRPr lang="en-SG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C774C-C186-C68C-5633-FBE6965C301A}"/>
              </a:ext>
            </a:extLst>
          </p:cNvPr>
          <p:cNvSpPr/>
          <p:nvPr/>
        </p:nvSpPr>
        <p:spPr>
          <a:xfrm>
            <a:off x="5927834" y="1393901"/>
            <a:ext cx="1681656" cy="4219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25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Optimizer: SGD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6D0FB-5DCB-9B31-948B-2442315EFAFD}"/>
              </a:ext>
            </a:extLst>
          </p:cNvPr>
          <p:cNvSpPr txBox="1"/>
          <p:nvPr/>
        </p:nvSpPr>
        <p:spPr>
          <a:xfrm>
            <a:off x="665808" y="6070598"/>
            <a:ext cx="107484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https://www.analyticsvidhya.com/blog/2022/07/gradient-descent-and-its-types/</a:t>
            </a:r>
            <a:endParaRPr lang="en-SG" sz="1050" dirty="0"/>
          </a:p>
        </p:txBody>
      </p:sp>
      <p:pic>
        <p:nvPicPr>
          <p:cNvPr id="4098" name="Picture 2" descr="Gradient Descent and its Types - Analytics Vidhya">
            <a:extLst>
              <a:ext uri="{FF2B5EF4-FFF2-40B4-BE49-F238E27FC236}">
                <a16:creationId xmlns:a16="http://schemas.microsoft.com/office/drawing/2014/main" id="{89C5188F-F37D-B785-D7BE-716D947C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12" y="1509348"/>
            <a:ext cx="6843976" cy="38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4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LR Schedulers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6D0FB-5DCB-9B31-948B-2442315EFAFD}"/>
              </a:ext>
            </a:extLst>
          </p:cNvPr>
          <p:cNvSpPr txBox="1"/>
          <p:nvPr/>
        </p:nvSpPr>
        <p:spPr>
          <a:xfrm>
            <a:off x="665808" y="6070598"/>
            <a:ext cx="10748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I. </a:t>
            </a:r>
            <a:r>
              <a:rPr lang="en-SG" sz="1000" dirty="0" err="1"/>
              <a:t>Loshchilov</a:t>
            </a:r>
            <a:r>
              <a:rPr lang="en-SG" sz="1000" dirty="0"/>
              <a:t> and F. </a:t>
            </a:r>
            <a:r>
              <a:rPr lang="en-SG" sz="1000" dirty="0" err="1"/>
              <a:t>Hutter</a:t>
            </a:r>
            <a:r>
              <a:rPr lang="en-SG" sz="1000" dirty="0"/>
              <a:t>, “SGDR: Stochastic Gradient Descent with Warm Restarts.” </a:t>
            </a:r>
            <a:r>
              <a:rPr lang="en-SG" sz="1000" dirty="0" err="1"/>
              <a:t>arXiv</a:t>
            </a:r>
            <a:r>
              <a:rPr lang="en-SG" sz="1000" dirty="0"/>
              <a:t>, May 03, 2017. </a:t>
            </a:r>
            <a:r>
              <a:rPr lang="en-SG" sz="1000" dirty="0" err="1"/>
              <a:t>doi</a:t>
            </a:r>
            <a:r>
              <a:rPr lang="en-SG" sz="1000" dirty="0"/>
              <a:t>: 10.48550/arXiv.1608.03983.</a:t>
            </a:r>
          </a:p>
        </p:txBody>
      </p:sp>
      <p:pic>
        <p:nvPicPr>
          <p:cNvPr id="5122" name="Picture 2" descr="Cosine Annealing Explained | Papers With Code">
            <a:extLst>
              <a:ext uri="{FF2B5EF4-FFF2-40B4-BE49-F238E27FC236}">
                <a16:creationId xmlns:a16="http://schemas.microsoft.com/office/drawing/2014/main" id="{362AFE8A-8020-9D19-0149-FC585AA2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183" y="1400046"/>
            <a:ext cx="4693634" cy="419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0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Transformation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C3D1-87DC-68A6-7569-14584F952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sz="2800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2C821-5DF0-D5A1-167B-1C016C2BE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379" y="2940229"/>
            <a:ext cx="10601241" cy="977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DAA Setup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155A7-9675-0C93-6A9D-D52962E9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08" y="1270828"/>
            <a:ext cx="6196983" cy="4650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5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DAA Statistics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B2CD-A367-7D06-46D6-F2CFD5023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866" y="1787204"/>
            <a:ext cx="6916267" cy="32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1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DAA Splits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E9EEC05-2B44-DB22-CC47-70D6CEB0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15" y="2603981"/>
            <a:ext cx="8431370" cy="16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2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Effect of Learning Rate Scheduler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27C53-8B85-BD9E-EAA2-4F51AE8B39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34" y="1863524"/>
            <a:ext cx="8870131" cy="3703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Real-world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D045-7D91-408E-51F5-16B3CD9F9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Cabin-monitoring system</a:t>
            </a:r>
          </a:p>
          <a:p>
            <a:pPr lvl="1"/>
            <a:r>
              <a:rPr lang="en-SG" sz="2266" dirty="0"/>
              <a:t>May be mandated for truck/bus drivers</a:t>
            </a:r>
          </a:p>
          <a:p>
            <a:pPr lvl="1"/>
            <a:r>
              <a:rPr lang="en-SG" sz="2266" dirty="0"/>
              <a:t>Safety for road users</a:t>
            </a:r>
          </a:p>
          <a:p>
            <a:endParaRPr lang="en-SG" sz="2800" dirty="0"/>
          </a:p>
          <a:p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E.g. Using mobile phone earlier!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Background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1A52-CDC0-15F1-66C0-05015469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21" y="3429000"/>
            <a:ext cx="3505200" cy="22288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84ACFF-5109-3FD2-A8BA-BD2D731C0C4E}"/>
              </a:ext>
            </a:extLst>
          </p:cNvPr>
          <p:cNvCxnSpPr/>
          <p:nvPr/>
        </p:nvCxnSpPr>
        <p:spPr>
          <a:xfrm>
            <a:off x="6433395" y="4055812"/>
            <a:ext cx="2239579" cy="2498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TSM Single Modality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5E14EE-6906-1403-41D6-90D1AF9C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82" y="1484076"/>
            <a:ext cx="6999035" cy="43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Single Modality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01797-8255-4671-3E89-DC867EF1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91" y="1661007"/>
            <a:ext cx="5982218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Single Modality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nir_vp11_run2_clip1">
            <a:hlinkClick r:id="" action="ppaction://media"/>
            <a:extLst>
              <a:ext uri="{FF2B5EF4-FFF2-40B4-BE49-F238E27FC236}">
                <a16:creationId xmlns:a16="http://schemas.microsoft.com/office/drawing/2014/main" id="{D48F037F-F9E4-0C32-6EE1-357008CC64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6394" y="1412851"/>
            <a:ext cx="5499212" cy="43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Multi-Modality Fusion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A8567F27-4C2D-47D5-66BD-E90757BFEF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199" y="2157748"/>
            <a:ext cx="10221601" cy="2773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80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Late Fusion Type C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D649330-7BA1-2F18-2727-DE12B7E2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89" y="1639230"/>
            <a:ext cx="8725622" cy="4036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7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Multi-Modality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07249-EAEB-2B79-5C9D-04548CDBB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182" y="1226986"/>
            <a:ext cx="5029636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Results: Multi-Modality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multi_vp11_run1_clip1">
            <a:hlinkClick r:id="" action="ppaction://media"/>
            <a:extLst>
              <a:ext uri="{FF2B5EF4-FFF2-40B4-BE49-F238E27FC236}">
                <a16:creationId xmlns:a16="http://schemas.microsoft.com/office/drawing/2014/main" id="{F9AB74F3-39B6-FBF7-BA21-B77FEE74D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315" y="1363772"/>
            <a:ext cx="8263369" cy="46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5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Optimized Data Transformation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C10AC1D-0706-7215-1207-1BADAABDB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14" y="2311176"/>
            <a:ext cx="8443788" cy="2235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5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Sliding Temporal Window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B3BE6-2758-9B8F-252F-070B92D23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1429"/>
            <a:ext cx="4858724" cy="301929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BAF1178-B247-6638-0983-93BB52FEC0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532993"/>
                <a:ext cx="4593021" cy="3232325"/>
              </a:xfrm>
            </p:spPr>
            <p:txBody>
              <a:bodyPr>
                <a:normAutofit/>
              </a:bodyPr>
              <a:lstStyle/>
              <a:p>
                <a:r>
                  <a:rPr lang="en-US" sz="2266" dirty="0"/>
                  <a:t>GeForce RTX 3080 GPU card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266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66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SG" sz="2266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SG" sz="2266" b="0" i="1" smtClean="0"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r>
                  <a:rPr lang="en-US" sz="2266" dirty="0"/>
                  <a:t>, Number of frames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266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66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SG" sz="2266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SG" sz="2266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266" dirty="0"/>
                  <a:t>, Step size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BAF1178-B247-6638-0983-93BB52FEC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532993"/>
                <a:ext cx="4593021" cy="3232325"/>
              </a:xfrm>
              <a:blipFill>
                <a:blip r:embed="rId3"/>
                <a:stretch>
                  <a:fillRect l="-1594" t="-11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70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Live Real-time: Latency Profiles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4C652-2112-3B8C-E470-FDF8AAAF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490" y="1845033"/>
            <a:ext cx="7091435" cy="31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1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Objective &amp;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D045-7D91-408E-51F5-16B3CD9F9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Train deep learning-based models which can recognize driver’s actions in a car cabin environment.</a:t>
            </a:r>
          </a:p>
          <a:p>
            <a:pPr lvl="1"/>
            <a:r>
              <a:rPr lang="en-SG" sz="2266" dirty="0"/>
              <a:t>Robust, Real-time, Action after is out-of-scope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Background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A6BAA5-259E-4E1C-C0C7-621AE49CD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977173"/>
              </p:ext>
            </p:extLst>
          </p:nvPr>
        </p:nvGraphicFramePr>
        <p:xfrm>
          <a:off x="1209496" y="3429001"/>
          <a:ext cx="9773008" cy="225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6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Full Results: Live Real-time Prototype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demo_video_combined_clip2">
            <a:hlinkClick r:id="" action="ppaction://media"/>
            <a:extLst>
              <a:ext uri="{FF2B5EF4-FFF2-40B4-BE49-F238E27FC236}">
                <a16:creationId xmlns:a16="http://schemas.microsoft.com/office/drawing/2014/main" id="{66B97F22-F8C1-CDAF-A283-FDDFEB75A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259" y="1266528"/>
            <a:ext cx="8941481" cy="4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8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8CA4-4C63-356E-74CF-A469E6D9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C3D1-87DC-68A6-7569-14584F952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Improved accuracies</a:t>
            </a:r>
          </a:p>
          <a:p>
            <a:pPr lvl="1"/>
            <a:r>
              <a:rPr lang="en-SG" sz="2266" dirty="0">
                <a:solidFill>
                  <a:schemeClr val="accent2">
                    <a:lumMod val="75000"/>
                  </a:schemeClr>
                </a:solidFill>
              </a:rPr>
              <a:t>Baseline to CW+HSM: 8 </a:t>
            </a:r>
            <a:r>
              <a:rPr lang="en-SG" sz="2266" dirty="0" err="1">
                <a:solidFill>
                  <a:schemeClr val="accent2">
                    <a:lumMod val="75000"/>
                  </a:schemeClr>
                </a:solidFill>
              </a:rPr>
              <a:t>BalAcc</a:t>
            </a:r>
            <a:r>
              <a:rPr lang="en-SG" sz="2266" dirty="0">
                <a:solidFill>
                  <a:schemeClr val="accent2">
                    <a:lumMod val="75000"/>
                  </a:schemeClr>
                </a:solidFill>
              </a:rPr>
              <a:t> points increase</a:t>
            </a:r>
          </a:p>
          <a:p>
            <a:pPr lvl="1"/>
            <a:r>
              <a:rPr lang="en-SG" sz="2266" dirty="0">
                <a:solidFill>
                  <a:schemeClr val="accent2">
                    <a:lumMod val="75000"/>
                  </a:schemeClr>
                </a:solidFill>
              </a:rPr>
              <a:t>Single modality to multi-modality: 5 </a:t>
            </a:r>
            <a:r>
              <a:rPr lang="en-SG" sz="2266" dirty="0" err="1">
                <a:solidFill>
                  <a:schemeClr val="accent2">
                    <a:lumMod val="75000"/>
                  </a:schemeClr>
                </a:solidFill>
              </a:rPr>
              <a:t>BalAcc</a:t>
            </a:r>
            <a:r>
              <a:rPr lang="en-SG" sz="2266" dirty="0">
                <a:solidFill>
                  <a:schemeClr val="accent2">
                    <a:lumMod val="75000"/>
                  </a:schemeClr>
                </a:solidFill>
              </a:rPr>
              <a:t> points increase</a:t>
            </a:r>
          </a:p>
          <a:p>
            <a:endParaRPr lang="en-SG" sz="2800" dirty="0"/>
          </a:p>
          <a:p>
            <a:r>
              <a:rPr lang="en-SG" sz="2800" dirty="0"/>
              <a:t>30 FPS live prototype</a:t>
            </a:r>
          </a:p>
          <a:p>
            <a:pPr lvl="1"/>
            <a:r>
              <a:rPr lang="en-SG" sz="2266" dirty="0">
                <a:solidFill>
                  <a:schemeClr val="accent2">
                    <a:lumMod val="75000"/>
                  </a:schemeClr>
                </a:solidFill>
              </a:rPr>
              <a:t>Low latency and high accuracy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8110AD-6385-8498-7113-3DA2244F881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Appendix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160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AB2B-F020-4F0B-AADE-0AEDA38C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375CE-6872-E7FB-3A6A-DD21EC7EA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294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C65-5E41-ED91-3B61-30144AEA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Action Recognition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8B23435-6B1E-E537-F2B3-3CA05D6A2D6C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Literature Review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5E44F-7CC1-753E-391E-FAF46FBEB1EC}"/>
              </a:ext>
            </a:extLst>
          </p:cNvPr>
          <p:cNvSpPr txBox="1"/>
          <p:nvPr/>
        </p:nvSpPr>
        <p:spPr>
          <a:xfrm>
            <a:off x="665808" y="6044321"/>
            <a:ext cx="107484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00" dirty="0">
                <a:solidFill>
                  <a:srgbClr val="000000"/>
                </a:solidFill>
              </a:rPr>
              <a:t>[5] </a:t>
            </a:r>
            <a:r>
              <a:rPr lang="en-MY" sz="1000" dirty="0">
                <a:effectLst/>
                <a:ea typeface="DengXian" panose="02010600030101010101" pitchFamily="2" charset="-122"/>
              </a:rPr>
              <a:t>Y. Zhu </a:t>
            </a:r>
            <a:r>
              <a:rPr lang="en-MY" sz="1000" i="1" dirty="0">
                <a:effectLst/>
                <a:ea typeface="DengXian" panose="02010600030101010101" pitchFamily="2" charset="-122"/>
              </a:rPr>
              <a:t>et al</a:t>
            </a:r>
            <a:r>
              <a:rPr lang="en-MY" sz="1000" dirty="0">
                <a:effectLst/>
                <a:ea typeface="DengXian" panose="02010600030101010101" pitchFamily="2" charset="-122"/>
              </a:rPr>
              <a:t>., “A Comprehensive Study of Deep Video Action Recognition.” </a:t>
            </a:r>
            <a:r>
              <a:rPr lang="en-MY" sz="1000" dirty="0" err="1">
                <a:effectLst/>
                <a:ea typeface="DengXian" panose="02010600030101010101" pitchFamily="2" charset="-122"/>
              </a:rPr>
              <a:t>arXiv</a:t>
            </a:r>
            <a:r>
              <a:rPr lang="en-MY" sz="1000" dirty="0">
                <a:effectLst/>
                <a:ea typeface="DengXian" panose="02010600030101010101" pitchFamily="2" charset="-122"/>
              </a:rPr>
              <a:t>, Dec. 11, 2020. </a:t>
            </a:r>
            <a:r>
              <a:rPr lang="en-MY" sz="1000" dirty="0" err="1">
                <a:effectLst/>
                <a:ea typeface="DengXian" panose="02010600030101010101" pitchFamily="2" charset="-122"/>
              </a:rPr>
              <a:t>doi</a:t>
            </a:r>
            <a:r>
              <a:rPr lang="en-MY" sz="1000" dirty="0">
                <a:effectLst/>
                <a:ea typeface="DengXian" panose="02010600030101010101" pitchFamily="2" charset="-122"/>
              </a:rPr>
              <a:t>: 10.48550/arXiv.2012.06567.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E20130A-296A-418A-B5DF-3DD0A1D844F0}"/>
              </a:ext>
            </a:extLst>
          </p:cNvPr>
          <p:cNvGraphicFramePr/>
          <p:nvPr/>
        </p:nvGraphicFramePr>
        <p:xfrm>
          <a:off x="894790" y="2417825"/>
          <a:ext cx="10402420" cy="2022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8E4A3A-F5EF-5315-6517-BF0B80DA5BE7}"/>
              </a:ext>
            </a:extLst>
          </p:cNvPr>
          <p:cNvSpPr txBox="1"/>
          <p:nvPr/>
        </p:nvSpPr>
        <p:spPr>
          <a:xfrm>
            <a:off x="6532880" y="1378104"/>
            <a:ext cx="3657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dirty="0">
                <a:solidFill>
                  <a:schemeClr val="accent2">
                    <a:lumMod val="50000"/>
                  </a:schemeClr>
                </a:solidFill>
              </a:rPr>
              <a:t>2015</a:t>
            </a:r>
            <a:r>
              <a:rPr lang="en-SG" dirty="0"/>
              <a:t>   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3D-CNNs</a:t>
            </a:r>
          </a:p>
          <a:p>
            <a:r>
              <a:rPr lang="en-SG" dirty="0">
                <a:solidFill>
                  <a:schemeClr val="accent2">
                    <a:lumMod val="50000"/>
                  </a:schemeClr>
                </a:solidFill>
              </a:rPr>
              <a:t>2017</a:t>
            </a:r>
            <a:r>
              <a:rPr lang="en-SG" dirty="0"/>
              <a:t>   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Kinetics400</a:t>
            </a:r>
            <a:br>
              <a:rPr lang="en-SG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          Inflated-3D </a:t>
            </a:r>
            <a:r>
              <a:rPr lang="en-SG" dirty="0" err="1">
                <a:solidFill>
                  <a:schemeClr val="accent2">
                    <a:lumMod val="75000"/>
                  </a:schemeClr>
                </a:solidFill>
              </a:rPr>
              <a:t>ConvNet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(I3D)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901D89-2182-502B-4DB9-62DFF14F4F07}"/>
              </a:ext>
            </a:extLst>
          </p:cNvPr>
          <p:cNvCxnSpPr>
            <a:cxnSpLocks/>
          </p:cNvCxnSpPr>
          <p:nvPr/>
        </p:nvCxnSpPr>
        <p:spPr>
          <a:xfrm flipV="1">
            <a:off x="6543040" y="2225040"/>
            <a:ext cx="335280" cy="64008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4DD11B-57BB-4DDC-390D-AF12B8C9C6ED}"/>
              </a:ext>
            </a:extLst>
          </p:cNvPr>
          <p:cNvCxnSpPr>
            <a:cxnSpLocks/>
          </p:cNvCxnSpPr>
          <p:nvPr/>
        </p:nvCxnSpPr>
        <p:spPr>
          <a:xfrm flipV="1">
            <a:off x="8788400" y="4003040"/>
            <a:ext cx="335280" cy="64008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703E33-2A5D-D8B2-ADCB-1D9DE27699B7}"/>
              </a:ext>
            </a:extLst>
          </p:cNvPr>
          <p:cNvSpPr txBox="1"/>
          <p:nvPr/>
        </p:nvSpPr>
        <p:spPr>
          <a:xfrm>
            <a:off x="7526608" y="4703490"/>
            <a:ext cx="41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dirty="0">
                <a:solidFill>
                  <a:schemeClr val="accent2">
                    <a:lumMod val="50000"/>
                  </a:schemeClr>
                </a:solidFill>
              </a:rPr>
              <a:t>2019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  Temporal Shift Module (TSM)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D24184-7203-B13F-D73A-53E59D196055}"/>
              </a:ext>
            </a:extLst>
          </p:cNvPr>
          <p:cNvSpPr txBox="1"/>
          <p:nvPr/>
        </p:nvSpPr>
        <p:spPr>
          <a:xfrm>
            <a:off x="435478" y="1008772"/>
            <a:ext cx="522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i="1" dirty="0">
                <a:solidFill>
                  <a:schemeClr val="bg1">
                    <a:lumMod val="50000"/>
                  </a:schemeClr>
                </a:solidFill>
              </a:rPr>
              <a:t>Requires: </a:t>
            </a:r>
            <a:r>
              <a:rPr lang="en-SG" i="1" dirty="0" err="1">
                <a:solidFill>
                  <a:schemeClr val="bg1">
                    <a:lumMod val="50000"/>
                  </a:schemeClr>
                </a:solidFill>
              </a:rPr>
              <a:t>Spatio</a:t>
            </a:r>
            <a:r>
              <a:rPr lang="en-SG" i="1" dirty="0">
                <a:solidFill>
                  <a:schemeClr val="bg1">
                    <a:lumMod val="50000"/>
                  </a:schemeClr>
                </a:solidFill>
              </a:rPr>
              <a:t>-temporal modelling capability</a:t>
            </a:r>
          </a:p>
        </p:txBody>
      </p:sp>
    </p:spTree>
    <p:extLst>
      <p:ext uri="{BB962C8B-B14F-4D97-AF65-F5344CB8AC3E}">
        <p14:creationId xmlns:p14="http://schemas.microsoft.com/office/powerpoint/2010/main" val="357253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E0E4627-AAE8-4508-9753-D264DEB58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>
                                            <p:graphicEl>
                                              <a:dgm id="{FE0E4627-AAE8-4508-9753-D264DEB58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7B942C4-7CFE-4A94-82F0-B833A31CC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>
                                            <p:graphicEl>
                                              <a:dgm id="{F7B942C4-7CFE-4A94-82F0-B833A31CCD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AC5E79C-D803-440E-8056-4A16345E0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>
                                            <p:graphicEl>
                                              <a:dgm id="{7AC5E79C-D803-440E-8056-4A16345E0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D6C4B5D-3211-4580-807D-E9AE9578B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>
                                            <p:graphicEl>
                                              <a:dgm id="{0D6C4B5D-3211-4580-807D-E9AE9578BF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14" grpId="0" uiExpand="1">
        <p:bldSub>
          <a:bldDgm bld="one"/>
        </p:bldSub>
      </p:bldGraphic>
      <p:bldP spid="3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B4E3-5DB5-37C2-DAAA-B82D4795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</a:t>
            </a:r>
            <a:r>
              <a:rPr lang="en-SG" dirty="0" err="1"/>
              <a:t>Swin</a:t>
            </a:r>
            <a:r>
              <a:rPr lang="en-SG" dirty="0"/>
              <a:t> Transformer (VST)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7F650-329C-F648-8638-14D44CB3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9361" y="2750990"/>
            <a:ext cx="7918979" cy="2735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578B8E-4D8D-97D8-01E7-66A202F96B8A}"/>
              </a:ext>
            </a:extLst>
          </p:cNvPr>
          <p:cNvSpPr txBox="1"/>
          <p:nvPr/>
        </p:nvSpPr>
        <p:spPr>
          <a:xfrm>
            <a:off x="5991260" y="1473717"/>
            <a:ext cx="41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dirty="0">
                <a:solidFill>
                  <a:schemeClr val="accent2">
                    <a:lumMod val="50000"/>
                  </a:schemeClr>
                </a:solidFill>
              </a:rPr>
              <a:t>2019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  Temporal Shift Module (TSM)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B5853-991A-7033-C000-B45E51C2801E}"/>
              </a:ext>
            </a:extLst>
          </p:cNvPr>
          <p:cNvSpPr txBox="1"/>
          <p:nvPr/>
        </p:nvSpPr>
        <p:spPr>
          <a:xfrm>
            <a:off x="665808" y="5891921"/>
            <a:ext cx="10748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[6] Z. Liu </a:t>
            </a:r>
            <a:r>
              <a:rPr lang="en-US" sz="1000" i="1" dirty="0"/>
              <a:t>et al.</a:t>
            </a:r>
            <a:r>
              <a:rPr lang="en-US" sz="1000" dirty="0"/>
              <a:t>, “Video </a:t>
            </a:r>
            <a:r>
              <a:rPr lang="en-US" sz="1000" dirty="0" err="1"/>
              <a:t>Swin</a:t>
            </a:r>
            <a:r>
              <a:rPr lang="en-US" sz="1000" dirty="0"/>
              <a:t> Transformer,” in </a:t>
            </a:r>
            <a:r>
              <a:rPr lang="en-US" sz="1000" i="1" dirty="0"/>
              <a:t>2022 IEEE/CVF Conference on Computer Vision and Pattern Recognition (CVPR)</a:t>
            </a:r>
            <a:r>
              <a:rPr lang="en-US" sz="1000" dirty="0"/>
              <a:t>, Jun. 2022, pp. 3192–3201. </a:t>
            </a:r>
            <a:r>
              <a:rPr lang="en-US" sz="1000" dirty="0" err="1"/>
              <a:t>doi</a:t>
            </a:r>
            <a:r>
              <a:rPr lang="en-US" sz="1000" dirty="0"/>
              <a:t>: 10.1109/CVPR52688.2022.00320.</a:t>
            </a:r>
            <a:endParaRPr lang="en-MY" sz="1000" dirty="0">
              <a:effectLst/>
              <a:ea typeface="DengXian" panose="0201060003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E798F-326C-B1F2-D2D4-7AB4063B86BF}"/>
              </a:ext>
            </a:extLst>
          </p:cNvPr>
          <p:cNvSpPr txBox="1"/>
          <p:nvPr/>
        </p:nvSpPr>
        <p:spPr>
          <a:xfrm>
            <a:off x="2333660" y="1473717"/>
            <a:ext cx="3657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dirty="0">
                <a:solidFill>
                  <a:schemeClr val="accent2">
                    <a:lumMod val="50000"/>
                  </a:schemeClr>
                </a:solidFill>
              </a:rPr>
              <a:t>2015</a:t>
            </a:r>
            <a:r>
              <a:rPr lang="en-SG" dirty="0"/>
              <a:t>   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3D-CNNs</a:t>
            </a:r>
          </a:p>
          <a:p>
            <a:r>
              <a:rPr lang="en-SG" dirty="0">
                <a:solidFill>
                  <a:schemeClr val="accent2">
                    <a:lumMod val="50000"/>
                  </a:schemeClr>
                </a:solidFill>
              </a:rPr>
              <a:t>2017</a:t>
            </a:r>
            <a:r>
              <a:rPr lang="en-SG" dirty="0"/>
              <a:t>   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Kinetics400</a:t>
            </a:r>
            <a:br>
              <a:rPr lang="en-SG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          Inflated-3D </a:t>
            </a:r>
            <a:r>
              <a:rPr lang="en-SG" dirty="0" err="1">
                <a:solidFill>
                  <a:schemeClr val="accent2">
                    <a:lumMod val="75000"/>
                  </a:schemeClr>
                </a:solidFill>
              </a:rPr>
              <a:t>ConvNet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(I3D)</a:t>
            </a:r>
          </a:p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01D49-7B27-EF1E-51D7-AC1D1FE06957}"/>
              </a:ext>
            </a:extLst>
          </p:cNvPr>
          <p:cNvSpPr txBox="1"/>
          <p:nvPr/>
        </p:nvSpPr>
        <p:spPr>
          <a:xfrm>
            <a:off x="5991260" y="1843049"/>
            <a:ext cx="3985860" cy="369332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dirty="0">
                <a:solidFill>
                  <a:schemeClr val="accent2">
                    <a:lumMod val="50000"/>
                  </a:schemeClr>
                </a:solidFill>
              </a:rPr>
              <a:t>2022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  Video </a:t>
            </a:r>
            <a:r>
              <a:rPr lang="en-SG" dirty="0" err="1">
                <a:solidFill>
                  <a:schemeClr val="accent2">
                    <a:lumMod val="75000"/>
                  </a:schemeClr>
                </a:solidFill>
              </a:rPr>
              <a:t>Swin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 Transformer (VST)</a:t>
            </a:r>
          </a:p>
        </p:txBody>
      </p:sp>
      <p:sp>
        <p:nvSpPr>
          <p:cNvPr id="16" name="Scroll: Horizontal 15">
            <a:extLst>
              <a:ext uri="{FF2B5EF4-FFF2-40B4-BE49-F238E27FC236}">
                <a16:creationId xmlns:a16="http://schemas.microsoft.com/office/drawing/2014/main" id="{2DEF192C-2FCA-85FF-3374-24B9E92F7D32}"/>
              </a:ext>
            </a:extLst>
          </p:cNvPr>
          <p:cNvSpPr/>
          <p:nvPr/>
        </p:nvSpPr>
        <p:spPr>
          <a:xfrm>
            <a:off x="9472774" y="133564"/>
            <a:ext cx="2332234" cy="609733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Literature Review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81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1649</TotalTime>
  <Words>1755</Words>
  <Application>Microsoft Office PowerPoint</Application>
  <PresentationFormat>Widescreen</PresentationFormat>
  <Paragraphs>403</Paragraphs>
  <Slides>61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Cambria Math</vt:lpstr>
      <vt:lpstr>Times New Roman</vt:lpstr>
      <vt:lpstr>Wingdings</vt:lpstr>
      <vt:lpstr>Office Theme</vt:lpstr>
      <vt:lpstr>DRIVER ACTION RECOGNITION USING ARTIFICIAL INTELLIGENCE</vt:lpstr>
      <vt:lpstr>Agenda</vt:lpstr>
      <vt:lpstr>Motivation</vt:lpstr>
      <vt:lpstr>Distracted Driving</vt:lpstr>
      <vt:lpstr>Real-world Implications</vt:lpstr>
      <vt:lpstr>Objective &amp; Scope</vt:lpstr>
      <vt:lpstr>Literature Review</vt:lpstr>
      <vt:lpstr>Video Action Recognition</vt:lpstr>
      <vt:lpstr>Video Swin Transformer (VST)</vt:lpstr>
      <vt:lpstr>Temporal Shift Module (TSM)</vt:lpstr>
      <vt:lpstr>Dataset</vt:lpstr>
      <vt:lpstr>Metric</vt:lpstr>
      <vt:lpstr>Single-modality</vt:lpstr>
      <vt:lpstr>End-to-end ML Project Pipeline</vt:lpstr>
      <vt:lpstr>① Training</vt:lpstr>
      <vt:lpstr>② Varying Learning Rate</vt:lpstr>
      <vt:lpstr>② Fine-tune Hyperparameters</vt:lpstr>
      <vt:lpstr>③ Evaluation Methodology</vt:lpstr>
      <vt:lpstr>④ Class Imbalance Mitigation</vt:lpstr>
      <vt:lpstr>Results: Single Modality</vt:lpstr>
      <vt:lpstr>Results: Single Modality</vt:lpstr>
      <vt:lpstr>Results: Single Modality</vt:lpstr>
      <vt:lpstr>Multi-modality</vt:lpstr>
      <vt:lpstr>④ Multi-modality Fusion</vt:lpstr>
      <vt:lpstr>Results: Multi-modality</vt:lpstr>
      <vt:lpstr>Results: Multi-modality</vt:lpstr>
      <vt:lpstr>Live real-time System</vt:lpstr>
      <vt:lpstr>Conti-Action-2023</vt:lpstr>
      <vt:lpstr>System Optimizations</vt:lpstr>
      <vt:lpstr>Results: Live Real-time Prototype</vt:lpstr>
      <vt:lpstr>Results: Demo Videos</vt:lpstr>
      <vt:lpstr>Conclusion</vt:lpstr>
      <vt:lpstr>Conclusion</vt:lpstr>
      <vt:lpstr>Future Work</vt:lpstr>
      <vt:lpstr>Thank you!</vt:lpstr>
      <vt:lpstr>Appendix</vt:lpstr>
      <vt:lpstr>Background</vt:lpstr>
      <vt:lpstr>Kinetics400 Dataset</vt:lpstr>
      <vt:lpstr>Balanced Accuracy Score</vt:lpstr>
      <vt:lpstr>VST Architecture</vt:lpstr>
      <vt:lpstr>ResNet50 + TSM Architecture</vt:lpstr>
      <vt:lpstr>ResNet50 Architecture</vt:lpstr>
      <vt:lpstr>Optimizer: SGD</vt:lpstr>
      <vt:lpstr>LR Schedulers</vt:lpstr>
      <vt:lpstr>Data Transformation Pipeline</vt:lpstr>
      <vt:lpstr>DAA Setup</vt:lpstr>
      <vt:lpstr>DAA Statistics</vt:lpstr>
      <vt:lpstr>DAA Splits</vt:lpstr>
      <vt:lpstr>Effect of Learning Rate Scheduler</vt:lpstr>
      <vt:lpstr>Results: TSM Single Modality</vt:lpstr>
      <vt:lpstr>Results: Single Modality</vt:lpstr>
      <vt:lpstr>Results: Single Modality</vt:lpstr>
      <vt:lpstr>Multi-Modality Fusion</vt:lpstr>
      <vt:lpstr>Late Fusion Type C</vt:lpstr>
      <vt:lpstr>Results: Multi-Modality</vt:lpstr>
      <vt:lpstr>Results: Multi-Modality</vt:lpstr>
      <vt:lpstr>Optimized Data Transformation</vt:lpstr>
      <vt:lpstr>Sliding Temporal Window</vt:lpstr>
      <vt:lpstr>Live Real-time: Latency Profiles</vt:lpstr>
      <vt:lpstr>Full Results: Live Real-time Prototype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in Car Cabin Environments</dc:title>
  <dc:creator>Cody Lee</dc:creator>
  <cp:lastModifiedBy>#PHILIP LEE HANN YUNG#</cp:lastModifiedBy>
  <cp:revision>57</cp:revision>
  <dcterms:created xsi:type="dcterms:W3CDTF">2022-10-10T12:46:00Z</dcterms:created>
  <dcterms:modified xsi:type="dcterms:W3CDTF">2023-05-09T16:56:20Z</dcterms:modified>
</cp:coreProperties>
</file>